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90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82" r:id="rId7"/>
    <p:sldId id="283" r:id="rId8"/>
    <p:sldId id="262" r:id="rId9"/>
    <p:sldId id="284" r:id="rId10"/>
    <p:sldId id="288" r:id="rId11"/>
    <p:sldId id="290" r:id="rId12"/>
    <p:sldId id="291" r:id="rId13"/>
    <p:sldId id="293" r:id="rId14"/>
    <p:sldId id="292" r:id="rId15"/>
    <p:sldId id="294" r:id="rId16"/>
    <p:sldId id="295" r:id="rId17"/>
    <p:sldId id="298" r:id="rId18"/>
    <p:sldId id="296" r:id="rId19"/>
    <p:sldId id="297" r:id="rId20"/>
    <p:sldId id="301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99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245" autoAdjust="0"/>
  </p:normalViewPr>
  <p:slideViewPr>
    <p:cSldViewPr>
      <p:cViewPr>
        <p:scale>
          <a:sx n="100" d="100"/>
          <a:sy n="100" d="100"/>
        </p:scale>
        <p:origin x="110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depthPercent val="100"/>
      <c:perspective val="30"/>
    </c:view3D>
    <c:plotArea>
      <c:layout>
        <c:manualLayout>
          <c:layoutTarget val="inner"/>
          <c:xMode val="edge"/>
          <c:yMode val="edge"/>
          <c:x val="9.1041347588363464E-2"/>
          <c:y val="4.7314083284630791E-2"/>
          <c:w val="0.59011362328788863"/>
          <c:h val="0.72368813212460115"/>
        </c:manualLayout>
      </c:layout>
      <c:bar3DChart>
        <c:barDir val="col"/>
        <c:grouping val="standard"/>
        <c:ser>
          <c:idx val="1"/>
          <c:order val="0"/>
          <c:tx>
            <c:strRef>
              <c:f>Лист1!$B$1</c:f>
              <c:strCache>
                <c:ptCount val="1"/>
                <c:pt idx="0">
                  <c:v>Налоговые доходы</c:v>
                </c:pt>
              </c:strCache>
            </c:strRef>
          </c:tx>
          <c:val>
            <c:numRef>
              <c:f>Лист1!$B$2:$B$5</c:f>
              <c:numCache>
                <c:formatCode>General</c:formatCode>
                <c:ptCount val="2"/>
                <c:pt idx="0">
                  <c:v>1391.2</c:v>
                </c:pt>
                <c:pt idx="1">
                  <c:v>2735.5</c:v>
                </c:pt>
              </c:numCache>
            </c:numRef>
          </c:val>
        </c:ser>
        <c:ser>
          <c:idx val="2"/>
          <c:order val="1"/>
          <c:tx>
            <c:strRef>
              <c:f>Лист1!$C$1</c:f>
              <c:strCache>
                <c:ptCount val="1"/>
                <c:pt idx="0">
                  <c:v>Неналоговые доходы</c:v>
                </c:pt>
              </c:strCache>
            </c:strRef>
          </c:tx>
          <c:val>
            <c:numRef>
              <c:f>Лист1!$C$2:$C$5</c:f>
              <c:numCache>
                <c:formatCode>General</c:formatCode>
                <c:ptCount val="2"/>
                <c:pt idx="0">
                  <c:v>107.9</c:v>
                </c:pt>
                <c:pt idx="1">
                  <c:v>929.7</c:v>
                </c:pt>
              </c:numCache>
            </c:numRef>
          </c:val>
        </c:ser>
        <c:ser>
          <c:idx val="3"/>
          <c:order val="2"/>
          <c:tx>
            <c:strRef>
              <c:f>Лист1!$D$1</c:f>
              <c:strCache>
                <c:ptCount val="1"/>
                <c:pt idx="0">
                  <c:v>Безвозмездные поступления</c:v>
                </c:pt>
              </c:strCache>
            </c:strRef>
          </c:tx>
          <c:val>
            <c:numRef>
              <c:f>Лист1!$D$2:$D$5</c:f>
              <c:numCache>
                <c:formatCode>General</c:formatCode>
                <c:ptCount val="2"/>
                <c:pt idx="0">
                  <c:v>3011.9</c:v>
                </c:pt>
                <c:pt idx="1">
                  <c:v>2964.5</c:v>
                </c:pt>
              </c:numCache>
            </c:numRef>
          </c:val>
        </c:ser>
        <c:shape val="cylinder"/>
        <c:axId val="51530752"/>
        <c:axId val="51532544"/>
        <c:axId val="50559616"/>
      </c:bar3DChart>
      <c:catAx>
        <c:axId val="51530752"/>
        <c:scaling>
          <c:orientation val="minMax"/>
        </c:scaling>
        <c:axPos val="b"/>
        <c:numFmt formatCode="General" sourceLinked="1"/>
        <c:tickLblPos val="nextTo"/>
        <c:crossAx val="51532544"/>
        <c:crosses val="autoZero"/>
        <c:auto val="1"/>
        <c:lblAlgn val="ctr"/>
        <c:lblOffset val="100"/>
      </c:catAx>
      <c:valAx>
        <c:axId val="51532544"/>
        <c:scaling>
          <c:orientation val="minMax"/>
        </c:scaling>
        <c:axPos val="l"/>
        <c:majorGridlines/>
        <c:numFmt formatCode="General" sourceLinked="1"/>
        <c:tickLblPos val="nextTo"/>
        <c:crossAx val="51530752"/>
        <c:crosses val="autoZero"/>
        <c:crossBetween val="between"/>
      </c:valAx>
      <c:serAx>
        <c:axId val="50559616"/>
        <c:scaling>
          <c:orientation val="minMax"/>
        </c:scaling>
        <c:delete val="1"/>
        <c:axPos val="b"/>
        <c:tickLblPos val="none"/>
        <c:crossAx val="51532544"/>
        <c:crosses val="autoZero"/>
      </c:serAx>
      <c:spPr>
        <a:noFill/>
        <a:ln w="25398">
          <a:noFill/>
        </a:ln>
      </c:spPr>
    </c:plotArea>
    <c:legend>
      <c:legendPos val="r"/>
      <c:layout/>
    </c:legend>
    <c:plotVisOnly val="1"/>
    <c:dispBlanksAs val="gap"/>
  </c:chart>
  <c:txPr>
    <a:bodyPr/>
    <a:lstStyle/>
    <a:p>
      <a:pPr>
        <a:defRPr sz="1800">
          <a:latin typeface="Times New Roman" pitchFamily="18" charset="0"/>
          <a:cs typeface="Times New Roman" pitchFamily="18" charset="0"/>
        </a:defRPr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26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dLbl>
              <c:idx val="0"/>
              <c:layout/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Val val="1"/>
            </c:dLbl>
            <c:dLbl>
              <c:idx val="1"/>
              <c:layout/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Val val="1"/>
            </c:dLbl>
            <c:dLbl>
              <c:idx val="2"/>
              <c:layout/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Val val="1"/>
            </c:dLbl>
            <c:dLbl>
              <c:idx val="3"/>
              <c:layout/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Val val="1"/>
            </c:dLbl>
            <c:dLbl>
              <c:idx val="4"/>
              <c:layout/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Val val="1"/>
            </c:dLbl>
            <c:dLbl>
              <c:idx val="5"/>
              <c:layout/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showVal val="1"/>
            </c:dLbl>
            <c:delete val="1"/>
          </c:dLbls>
          <c:cat>
            <c:strRef>
              <c:f>Лист1!$A$2:$A$7</c:f>
              <c:strCache>
                <c:ptCount val="6"/>
                <c:pt idx="0">
                  <c:v>Общегосударственные вопросы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Культура, кинематография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 formatCode="#,##0.00">
                  <c:v>2640.5</c:v>
                </c:pt>
                <c:pt idx="1">
                  <c:v>102.5</c:v>
                </c:pt>
                <c:pt idx="2">
                  <c:v>41.3</c:v>
                </c:pt>
                <c:pt idx="3">
                  <c:v>251.3</c:v>
                </c:pt>
                <c:pt idx="4">
                  <c:v>142.19999999999999</c:v>
                </c:pt>
                <c:pt idx="5" formatCode="#,##0.00">
                  <c:v>1055.2</c:v>
                </c:pt>
              </c:numCache>
            </c:numRef>
          </c:val>
        </c:ser>
      </c:pie3D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65332789250987955"/>
          <c:y val="1.5193195787235471E-2"/>
          <c:w val="0.33777963030421915"/>
          <c:h val="0.96375585567626865"/>
        </c:manualLayout>
      </c:layout>
      <c:txPr>
        <a:bodyPr/>
        <a:lstStyle/>
        <a:p>
          <a:pPr>
            <a:defRPr sz="1600"/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2640,4 </a:t>
            </a:r>
            <a:r>
              <a:rPr lang="ru-RU" dirty="0" smtClean="0"/>
              <a:t>тыс. рублей</a:t>
            </a:r>
            <a:endParaRPr lang="ru-RU" dirty="0"/>
          </a:p>
        </c:rich>
      </c:tx>
      <c:layout/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1.6126126042017779E-2"/>
          <c:y val="8.6631010439400871E-2"/>
          <c:w val="0.6140753268311"/>
          <c:h val="0.8109711007924603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dLbl>
              <c:idx val="1"/>
              <c:layout>
                <c:manualLayout>
                  <c:x val="0.10292046215219784"/>
                  <c:y val="-0.18407901551689587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bestFit"/>
              <c:showVal val="1"/>
            </c:dLbl>
            <c:showVal val="1"/>
            <c:showLeaderLines val="1"/>
          </c:dLbls>
          <c:cat>
            <c:strRef>
              <c:f>Лист1!$A$2:$A$5</c:f>
              <c:strCache>
                <c:ptCount val="3"/>
                <c:pt idx="0">
                  <c:v>Функционирование высшего должностного лица субъекта Российской Федерации и муниципального образования</c:v>
                </c:pt>
                <c:pt idx="1">
                  <c:v>Функционирование Правительства Российской Федерации, высших исполнительных органов государственной власти субъектов Российской Федерации, местных администраций</c:v>
                </c:pt>
                <c:pt idx="2">
                  <c:v>Другие общегосударственные вопросы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3"/>
                <c:pt idx="0">
                  <c:v>468.3</c:v>
                </c:pt>
                <c:pt idx="1">
                  <c:v>2024.7</c:v>
                </c:pt>
                <c:pt idx="2">
                  <c:v>147.5</c:v>
                </c:pt>
              </c:numCache>
            </c:numRef>
          </c:val>
        </c:ser>
      </c:pie3DChart>
      <c:spPr>
        <a:noFill/>
        <a:ln w="25405">
          <a:noFill/>
        </a:ln>
      </c:spPr>
    </c:plotArea>
    <c:legend>
      <c:legendPos val="r"/>
      <c:layout>
        <c:manualLayout>
          <c:xMode val="edge"/>
          <c:yMode val="edge"/>
          <c:x val="0.65332789250987955"/>
          <c:y val="7.1456224890576403E-2"/>
          <c:w val="0.33777963030421915"/>
          <c:h val="0.92854377510942376"/>
        </c:manualLayout>
      </c:layout>
      <c:txPr>
        <a:bodyPr/>
        <a:lstStyle/>
        <a:p>
          <a:pPr>
            <a:defRPr sz="1200" b="1"/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41,3 тыс. рублей</a:t>
            </a:r>
            <a:endParaRPr lang="ru-RU" dirty="0"/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showVal val="1"/>
            <c:showLeaderLines val="1"/>
          </c:dLbls>
          <c:cat>
            <c:strRef>
              <c:f>Лист1!$A$2:$A$6</c:f>
              <c:strCache>
                <c:ptCount val="4"/>
                <c:pt idx="0">
                  <c:v>Расходы на мероприятия по защите населения от чрезвычайных ситуаций в рамках подпрограммы "Защита населения от чрезвычайных ситуаций" муниципальной программы Митякинского сельского поселения "Защита населения и территории от чрезвычайных ситуаций, обеспеч</c:v>
                </c:pt>
                <c:pt idx="1">
                  <c:v>Расходы на мероприятия по обеспечению пожарной безопасности в рамках подпрограммы "Пожарная безопасность" муниципальной программы Митякинского сельского поселения "Защита населения и территории от чрезвычайных ситуаций, обеспечение пожарной безопасности и</c:v>
                </c:pt>
                <c:pt idx="3">
                  <c:v>Иные межбюджетные трансферты в соответствии с Постановлением Правительства РО от 04.07.14 №487 на возмещение расходов на развертывание и содержание ПВР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4"/>
                <c:pt idx="0">
                  <c:v>5.4</c:v>
                </c:pt>
                <c:pt idx="1">
                  <c:v>0</c:v>
                </c:pt>
                <c:pt idx="3">
                  <c:v>35.9</c:v>
                </c:pt>
              </c:numCache>
            </c:numRef>
          </c:val>
        </c:ser>
      </c:pie3DChart>
      <c:spPr>
        <a:noFill/>
        <a:ln w="25395">
          <a:noFill/>
        </a:ln>
      </c:spPr>
    </c:plotArea>
    <c:legend>
      <c:legendPos val="r"/>
      <c:legendEntry>
        <c:idx val="2"/>
        <c:delete val="1"/>
      </c:legendEntry>
      <c:layout>
        <c:manualLayout>
          <c:xMode val="edge"/>
          <c:yMode val="edge"/>
          <c:x val="0.65365585812190252"/>
          <c:y val="1.9407969866819447E-2"/>
          <c:w val="0.33767019356955413"/>
          <c:h val="0.95110341057581826"/>
        </c:manualLayout>
      </c:layout>
      <c:txPr>
        <a:bodyPr/>
        <a:lstStyle/>
        <a:p>
          <a:pPr>
            <a:defRPr sz="1000"/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Lbls>
            <c:showVal val="1"/>
            <c:showLeaderLines val="1"/>
          </c:dLbls>
          <c:cat>
            <c:strRef>
              <c:f>Лист1!$A$2:$A$5</c:f>
              <c:strCache>
                <c:ptCount val="1"/>
                <c:pt idx="0">
                  <c:v>Дорожное хозяйство (дорожные фонды)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1"/>
                <c:pt idx="0">
                  <c:v>251.3</c:v>
                </c:pt>
              </c:numCache>
            </c:numRef>
          </c:val>
        </c:ser>
      </c:pie3DChart>
      <c:spPr>
        <a:noFill/>
        <a:ln w="25389">
          <a:noFill/>
        </a:ln>
      </c:spPr>
    </c:plotArea>
    <c:legend>
      <c:legendPos val="r"/>
      <c:layout/>
    </c:legend>
    <c:plotVisOnly val="1"/>
    <c:dispBlanksAs val="zero"/>
  </c:chart>
  <c:txPr>
    <a:bodyPr/>
    <a:lstStyle/>
    <a:p>
      <a:pPr>
        <a:defRPr sz="1799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102,4 тыс. рублей</a:t>
            </a:r>
            <a:endParaRPr lang="ru-RU" dirty="0"/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dLbl>
              <c:idx val="2"/>
              <c:delete val="1"/>
            </c:dLbl>
            <c:dLbl>
              <c:idx val="3"/>
              <c:delete val="1"/>
            </c:dLbl>
            <c:dLbl>
              <c:idx val="4"/>
              <c:layout>
                <c:manualLayout>
                  <c:x val="-0.16362233419802119"/>
                  <c:y val="0.14310721832336931"/>
                </c:manualLayout>
              </c:layout>
              <c:tx>
                <c:rich>
                  <a:bodyPr/>
                  <a:lstStyle/>
                  <a:p>
                    <a:r>
                      <a:rPr lang="ru-RU" smtClean="0"/>
                      <a:t>50,6</a:t>
                    </a:r>
                    <a:endParaRPr lang="en-US"/>
                  </a:p>
                </c:rich>
              </c:tx>
              <c:showVal val="1"/>
            </c:dLbl>
            <c:showVal val="1"/>
            <c:showLeaderLines val="1"/>
          </c:dLbls>
          <c:cat>
            <c:strRef>
              <c:f>Лист1!$A$2:$A$6</c:f>
              <c:strCache>
                <c:ptCount val="3"/>
                <c:pt idx="0">
                  <c:v>Содержание и текущий ремонт мест захоронения </c:v>
                </c:pt>
                <c:pt idx="1">
                  <c:v>Организация проведения месячников, а также оплачиваемых работ для безработных граждан</c:v>
                </c:pt>
                <c:pt idx="2">
                  <c:v>Организация рабочих мест для трудоустройства подростков в возрасте от 14 до 18 лет</c:v>
                </c:pt>
              </c:strCache>
            </c:strRef>
          </c:cat>
          <c:val>
            <c:numRef>
              <c:f>Лист1!$B$2:$B$6</c:f>
              <c:numCache>
                <c:formatCode>0.0</c:formatCode>
                <c:ptCount val="5"/>
                <c:pt idx="0">
                  <c:v>8.4</c:v>
                </c:pt>
                <c:pt idx="1">
                  <c:v>43.4</c:v>
                </c:pt>
                <c:pt idx="2">
                  <c:v>50.6</c:v>
                </c:pt>
              </c:numCache>
            </c:numRef>
          </c:val>
        </c:ser>
      </c:pie3DChart>
      <c:spPr>
        <a:noFill/>
        <a:ln w="25395">
          <a:noFill/>
        </a:ln>
      </c:spPr>
    </c:plotArea>
    <c:legend>
      <c:legendPos val="r"/>
      <c:legendEntry>
        <c:idx val="0"/>
        <c:txPr>
          <a:bodyPr/>
          <a:lstStyle/>
          <a:p>
            <a:pPr>
              <a:defRPr sz="1400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400"/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400"/>
            </a:pPr>
            <a:endParaRPr lang="ru-RU"/>
          </a:p>
        </c:txPr>
      </c:legendEntry>
      <c:legendEntry>
        <c:idx val="3"/>
        <c:delete val="1"/>
      </c:legendEntry>
      <c:legendEntry>
        <c:idx val="4"/>
        <c:delete val="1"/>
      </c:legendEntry>
      <c:layout>
        <c:manualLayout>
          <c:xMode val="edge"/>
          <c:yMode val="edge"/>
          <c:x val="0.66530244943871819"/>
          <c:y val="1.7504689303483183E-2"/>
          <c:w val="0.33469755056128181"/>
          <c:h val="0.89808962799642733"/>
        </c:manualLayout>
      </c:layout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1055,2 </a:t>
            </a:r>
            <a:r>
              <a:rPr lang="ru-RU" dirty="0" smtClean="0"/>
              <a:t>тыс. рублей</a:t>
            </a:r>
            <a:endParaRPr lang="ru-RU" dirty="0"/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Lbls>
            <c:showVal val="1"/>
            <c:showLeaderLines val="1"/>
          </c:dLbls>
          <c:cat>
            <c:strRef>
              <c:f>Лист1!$A$2:$A$5</c:f>
              <c:strCache>
                <c:ptCount val="2"/>
                <c:pt idx="0">
                  <c:v>Расходы поселения в рамках подпрограммы "Развитие культуры" </c:v>
                </c:pt>
                <c:pt idx="1">
                  <c:v>Расходы поселения в рамках подпрограммы "Развитие библиотечного дела" </c:v>
                </c:pt>
              </c:strCache>
            </c:strRef>
          </c:cat>
          <c:val>
            <c:numRef>
              <c:f>Лист1!$B$2:$B$5</c:f>
              <c:numCache>
                <c:formatCode>0.0</c:formatCode>
                <c:ptCount val="2"/>
                <c:pt idx="0">
                  <c:v>923.2</c:v>
                </c:pt>
                <c:pt idx="1">
                  <c:v>132.1</c:v>
                </c:pt>
              </c:numCache>
            </c:numRef>
          </c:val>
        </c:ser>
      </c:pie3DChart>
      <c:spPr>
        <a:noFill/>
        <a:ln w="25396">
          <a:noFill/>
        </a:ln>
      </c:spPr>
    </c:plotArea>
    <c:legend>
      <c:legendPos val="r"/>
      <c:layout/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D7D07B-44CF-4172-B9A6-FE4BFA626D6A}" type="datetimeFigureOut">
              <a:rPr lang="ru-RU" smtClean="0"/>
              <a:pPr/>
              <a:t>23.10.2014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D76CD9-58BE-4F88-92C4-76543D19BFC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D76CD9-58BE-4F88-92C4-76543D19BFCE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726FB4-BFB7-4A6A-ACF3-B9EF3FD9F71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D51529-5B48-4330-8479-7D0900A1A16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519C0C-696C-496D-8610-E160DFB61CC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838200" y="2362200"/>
            <a:ext cx="7693025" cy="3724275"/>
          </a:xfrm>
        </p:spPr>
        <p:txBody>
          <a:bodyPr rtlCol="0">
            <a:normAutofit/>
          </a:bodyPr>
          <a:lstStyle/>
          <a:p>
            <a:pPr lvl="0"/>
            <a:endParaRPr lang="ru-RU" noProof="0" smtClean="0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FA58D0-21DF-4114-B6CB-1DA1E87493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453156-5F34-4F2A-824C-7697B467792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3AA119-7955-4BC2-9336-26A9658DD42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6297D6-C9B7-4816-9FE6-54DABED6190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D8EB70-9199-489A-B675-07CD236BB5E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D960A8-47BC-4AA4-9ED1-558812FA884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108C33-DA2F-48F9-B6B0-5EED59B340A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602434-1A45-4652-B862-C69DC067532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D2CD09B2-6CB2-4163-8F4F-275D56F34FA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FB8F5FE8-F3D4-4D7C-A5C7-FF4DF18940E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1" r:id="rId1"/>
    <p:sldLayoutId id="2147484192" r:id="rId2"/>
    <p:sldLayoutId id="2147484193" r:id="rId3"/>
    <p:sldLayoutId id="2147484194" r:id="rId4"/>
    <p:sldLayoutId id="2147484195" r:id="rId5"/>
    <p:sldLayoutId id="2147484196" r:id="rId6"/>
    <p:sldLayoutId id="2147484197" r:id="rId7"/>
    <p:sldLayoutId id="2147484198" r:id="rId8"/>
    <p:sldLayoutId id="2147484199" r:id="rId9"/>
    <p:sldLayoutId id="2147484200" r:id="rId10"/>
    <p:sldLayoutId id="2147484201" r:id="rId11"/>
    <p:sldLayoutId id="2147484202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WordArt 5"/>
          <p:cNvSpPr>
            <a:spLocks noChangeArrowheads="1" noChangeShapeType="1" noTextEdit="1"/>
          </p:cNvSpPr>
          <p:nvPr/>
        </p:nvSpPr>
        <p:spPr bwMode="auto">
          <a:xfrm>
            <a:off x="179388" y="115888"/>
            <a:ext cx="8856662" cy="6553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ru-RU" sz="3600" i="1" kern="10" dirty="0">
                <a:ln w="9525">
                  <a:solidFill>
                    <a:srgbClr val="217335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 Black"/>
              </a:rPr>
              <a:t>Бюджет для граждан </a:t>
            </a:r>
          </a:p>
          <a:p>
            <a:pPr algn="ctr">
              <a:defRPr/>
            </a:pPr>
            <a:r>
              <a:rPr lang="ru-RU" sz="3600" i="1" kern="10" dirty="0">
                <a:ln w="9525">
                  <a:solidFill>
                    <a:srgbClr val="217335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 Black"/>
              </a:rPr>
              <a:t>муниципального образования </a:t>
            </a:r>
          </a:p>
          <a:p>
            <a:pPr algn="ctr">
              <a:defRPr/>
            </a:pPr>
            <a:r>
              <a:rPr lang="ru-RU" sz="3600" i="1" kern="10" dirty="0">
                <a:ln w="9525">
                  <a:solidFill>
                    <a:srgbClr val="217335"/>
                  </a:solidFill>
                  <a:round/>
                  <a:headEnd/>
                  <a:tailEnd/>
                </a:ln>
                <a:solidFill>
                  <a:srgbClr val="7030A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 Black"/>
              </a:rPr>
              <a:t>«Митякинское сельское поселение» </a:t>
            </a:r>
          </a:p>
          <a:p>
            <a:pPr algn="ctr">
              <a:defRPr/>
            </a:pPr>
            <a:endParaRPr lang="ru-RU" sz="3600" i="1" kern="10" dirty="0">
              <a:ln w="9525">
                <a:solidFill>
                  <a:srgbClr val="217335"/>
                </a:solidFill>
                <a:round/>
                <a:headEnd/>
                <a:tailEnd/>
              </a:ln>
              <a:solidFill>
                <a:srgbClr val="B0BFC2"/>
              </a:solidFill>
              <a:effectLst>
                <a:outerShdw dist="35921" dir="2700000" algn="ctr" rotWithShape="0">
                  <a:srgbClr val="808080">
                    <a:alpha val="79999"/>
                  </a:srgbClr>
                </a:outerShdw>
              </a:effectLst>
              <a:latin typeface="Arial Black"/>
            </a:endParaRPr>
          </a:p>
          <a:p>
            <a:pPr algn="ctr">
              <a:defRPr/>
            </a:pPr>
            <a:r>
              <a:rPr lang="ru-RU" sz="3600" i="1" kern="10" dirty="0">
                <a:ln w="9525">
                  <a:solidFill>
                    <a:srgbClr val="217335"/>
                  </a:solidFill>
                  <a:round/>
                  <a:headEnd/>
                  <a:tailEnd/>
                </a:ln>
                <a:solidFill>
                  <a:srgbClr val="B0BFC2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 Black"/>
              </a:rPr>
              <a:t>2014 год</a:t>
            </a:r>
          </a:p>
        </p:txBody>
      </p:sp>
      <p:pic>
        <p:nvPicPr>
          <p:cNvPr id="16387" name="Picture 13" descr="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4797425"/>
            <a:ext cx="2593975" cy="183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8" descr="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688" y="4797425"/>
            <a:ext cx="2374900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12" descr="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8038" y="4005263"/>
            <a:ext cx="2736850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Прямоугольник 5"/>
          <p:cNvSpPr>
            <a:spLocks noChangeArrowheads="1"/>
          </p:cNvSpPr>
          <p:nvPr/>
        </p:nvSpPr>
        <p:spPr bwMode="auto">
          <a:xfrm>
            <a:off x="158750" y="25400"/>
            <a:ext cx="87122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FF0000"/>
                </a:solidFill>
              </a:rPr>
              <a:t>Исполнение бюджета поселения за </a:t>
            </a:r>
            <a:r>
              <a:rPr lang="ru-RU" altLang="ru-RU" sz="2400" b="1" dirty="0" smtClean="0">
                <a:solidFill>
                  <a:srgbClr val="FF0000"/>
                </a:solidFill>
              </a:rPr>
              <a:t>3 </a:t>
            </a:r>
            <a:r>
              <a:rPr lang="ru-RU" altLang="ru-RU" sz="2400" b="1" dirty="0">
                <a:solidFill>
                  <a:srgbClr val="FF0000"/>
                </a:solidFill>
              </a:rPr>
              <a:t>квартал 2014 года в разрезе функциональной классификации расходов</a:t>
            </a:r>
            <a:endParaRPr lang="ru-RU" altLang="ru-RU" sz="2400" dirty="0">
              <a:solidFill>
                <a:srgbClr val="FF0000"/>
              </a:solidFill>
            </a:endParaRPr>
          </a:p>
        </p:txBody>
      </p:sp>
      <p:sp>
        <p:nvSpPr>
          <p:cNvPr id="3076" name="TextBox 4"/>
          <p:cNvSpPr txBox="1">
            <a:spLocks noChangeArrowheads="1"/>
          </p:cNvSpPr>
          <p:nvPr/>
        </p:nvSpPr>
        <p:spPr bwMode="auto">
          <a:xfrm>
            <a:off x="1214438" y="1071563"/>
            <a:ext cx="73580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Общегосударственные вопросы</a:t>
            </a:r>
          </a:p>
        </p:txBody>
      </p:sp>
      <p:graphicFrame>
        <p:nvGraphicFramePr>
          <p:cNvPr id="5" name="Диаграмма 4"/>
          <p:cNvGraphicFramePr>
            <a:graphicFrameLocks/>
          </p:cNvGraphicFramePr>
          <p:nvPr/>
        </p:nvGraphicFramePr>
        <p:xfrm>
          <a:off x="179388" y="1397000"/>
          <a:ext cx="8569325" cy="53451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Прямоугольник 5"/>
          <p:cNvSpPr>
            <a:spLocks noChangeArrowheads="1"/>
          </p:cNvSpPr>
          <p:nvPr/>
        </p:nvSpPr>
        <p:spPr bwMode="auto">
          <a:xfrm>
            <a:off x="158750" y="25400"/>
            <a:ext cx="87122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0000FF"/>
                </a:solidFill>
              </a:rPr>
              <a:t>Исполнение бюджета поселения за </a:t>
            </a:r>
            <a:r>
              <a:rPr lang="ru-RU" altLang="ru-RU" sz="2400" b="1" dirty="0" smtClean="0">
                <a:solidFill>
                  <a:srgbClr val="0000FF"/>
                </a:solidFill>
              </a:rPr>
              <a:t>3 </a:t>
            </a:r>
            <a:r>
              <a:rPr lang="ru-RU" altLang="ru-RU" sz="2400" b="1" dirty="0">
                <a:solidFill>
                  <a:srgbClr val="0000FF"/>
                </a:solidFill>
              </a:rPr>
              <a:t>квартал 2014 года в разрезе функциональной классификации расходов</a:t>
            </a:r>
            <a:endParaRPr lang="ru-RU" altLang="ru-RU" sz="2400" dirty="0">
              <a:solidFill>
                <a:srgbClr val="0000FF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95288" y="1484313"/>
            <a:ext cx="8280400" cy="1728787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prstClr val="white"/>
                </a:solidFill>
                <a:cs typeface="Times New Roman" pitchFamily="18" charset="0"/>
              </a:rPr>
              <a:t>Национальная оборона</a:t>
            </a:r>
          </a:p>
          <a:p>
            <a:pPr algn="ctr">
              <a:defRPr/>
            </a:pPr>
            <a:r>
              <a:rPr lang="ru-RU" dirty="0">
                <a:solidFill>
                  <a:prstClr val="white"/>
                </a:solidFill>
                <a:cs typeface="Times New Roman" pitchFamily="18" charset="0"/>
              </a:rPr>
              <a:t>(расходы по субвенциям на осуществление первичного воинского учета на территориях, где отсутствуют военные комиссариаты)</a:t>
            </a:r>
          </a:p>
          <a:p>
            <a:pPr algn="ctr">
              <a:defRPr/>
            </a:pPr>
            <a:r>
              <a:rPr lang="ru-RU" dirty="0" smtClean="0">
                <a:solidFill>
                  <a:prstClr val="white"/>
                </a:solidFill>
                <a:cs typeface="Times New Roman" pitchFamily="18" charset="0"/>
              </a:rPr>
              <a:t>102,5 </a:t>
            </a:r>
            <a:r>
              <a:rPr lang="ru-RU" dirty="0">
                <a:solidFill>
                  <a:prstClr val="white"/>
                </a:solidFill>
                <a:cs typeface="Times New Roman" pitchFamily="18" charset="0"/>
              </a:rPr>
              <a:t>тыс. рублей </a:t>
            </a:r>
            <a:r>
              <a:rPr lang="ru-RU" dirty="0" smtClean="0">
                <a:solidFill>
                  <a:prstClr val="white"/>
                </a:solidFill>
                <a:cs typeface="Times New Roman" pitchFamily="18" charset="0"/>
              </a:rPr>
              <a:t>(66,4%)</a:t>
            </a:r>
            <a:endParaRPr lang="ru-RU" dirty="0">
              <a:solidFill>
                <a:prstClr val="white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Прямоугольник 5"/>
          <p:cNvSpPr>
            <a:spLocks noChangeArrowheads="1"/>
          </p:cNvSpPr>
          <p:nvPr/>
        </p:nvSpPr>
        <p:spPr bwMode="auto">
          <a:xfrm>
            <a:off x="158750" y="25400"/>
            <a:ext cx="87122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0000FF"/>
                </a:solidFill>
              </a:rPr>
              <a:t>Исполнение бюджета поселения за </a:t>
            </a:r>
            <a:r>
              <a:rPr lang="ru-RU" altLang="ru-RU" sz="2400" b="1" dirty="0" smtClean="0">
                <a:solidFill>
                  <a:srgbClr val="0000FF"/>
                </a:solidFill>
              </a:rPr>
              <a:t>3 </a:t>
            </a:r>
            <a:r>
              <a:rPr lang="ru-RU" altLang="ru-RU" sz="2400" b="1" dirty="0">
                <a:solidFill>
                  <a:srgbClr val="0000FF"/>
                </a:solidFill>
              </a:rPr>
              <a:t>квартал 2014 года в разрезе функциональной классификации расходов</a:t>
            </a:r>
            <a:endParaRPr lang="ru-RU" altLang="ru-RU" sz="2400" dirty="0">
              <a:solidFill>
                <a:srgbClr val="0000FF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382713" y="1673225"/>
            <a:ext cx="6264275" cy="1439863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rgbClr val="FFFF00"/>
                </a:solidFill>
                <a:cs typeface="Times New Roman" pitchFamily="18" charset="0"/>
              </a:rPr>
              <a:t>Национальная безопасность и правоохранительная деятельность</a:t>
            </a:r>
          </a:p>
          <a:p>
            <a:pPr algn="ctr">
              <a:defRPr/>
            </a:pPr>
            <a:r>
              <a:rPr lang="ru-RU" dirty="0" smtClean="0">
                <a:solidFill>
                  <a:srgbClr val="FFFF00"/>
                </a:solidFill>
                <a:cs typeface="Times New Roman" pitchFamily="18" charset="0"/>
              </a:rPr>
              <a:t>41,3 тыс</a:t>
            </a:r>
            <a:r>
              <a:rPr lang="ru-RU" dirty="0">
                <a:solidFill>
                  <a:srgbClr val="FFFF00"/>
                </a:solidFill>
                <a:cs typeface="Times New Roman" pitchFamily="18" charset="0"/>
              </a:rPr>
              <a:t>. рублей </a:t>
            </a:r>
            <a:r>
              <a:rPr lang="ru-RU" dirty="0" smtClean="0">
                <a:solidFill>
                  <a:srgbClr val="FFFF00"/>
                </a:solidFill>
                <a:cs typeface="Times New Roman" pitchFamily="18" charset="0"/>
              </a:rPr>
              <a:t>(38,4%)</a:t>
            </a:r>
            <a:endParaRPr lang="ru-RU" dirty="0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9" name="Блок-схема: альтернативный процесс 8"/>
          <p:cNvSpPr/>
          <p:nvPr/>
        </p:nvSpPr>
        <p:spPr>
          <a:xfrm>
            <a:off x="2411413" y="4005263"/>
            <a:ext cx="4276725" cy="1995487"/>
          </a:xfrm>
          <a:prstGeom prst="flowChartAlternateProcess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rgbClr val="FF0000"/>
                </a:solidFill>
                <a:cs typeface="Times New Roman" pitchFamily="18" charset="0"/>
              </a:rPr>
              <a:t>Защита населения и территории от последствий чрезвычайных ситуаций природного и техногенного характера, гражданская оборона</a:t>
            </a:r>
            <a:endParaRPr lang="ru-RU" sz="1600" dirty="0">
              <a:solidFill>
                <a:srgbClr val="FF0000"/>
              </a:solidFill>
              <a:cs typeface="Times New Roman" pitchFamily="18" charset="0"/>
            </a:endParaRPr>
          </a:p>
          <a:p>
            <a:pPr algn="ctr">
              <a:defRPr/>
            </a:pPr>
            <a:r>
              <a:rPr lang="ru-RU" sz="1600" dirty="0" smtClean="0">
                <a:solidFill>
                  <a:srgbClr val="FF0000"/>
                </a:solidFill>
                <a:cs typeface="Times New Roman" pitchFamily="18" charset="0"/>
              </a:rPr>
              <a:t>41,3  </a:t>
            </a:r>
            <a:r>
              <a:rPr lang="ru-RU" sz="1600" dirty="0">
                <a:solidFill>
                  <a:srgbClr val="FF0000"/>
                </a:solidFill>
                <a:cs typeface="Times New Roman" pitchFamily="18" charset="0"/>
              </a:rPr>
              <a:t>тыс. рублей </a:t>
            </a:r>
            <a:r>
              <a:rPr lang="ru-RU" sz="1600" dirty="0" smtClean="0">
                <a:solidFill>
                  <a:srgbClr val="FF0000"/>
                </a:solidFill>
                <a:cs typeface="Times New Roman" pitchFamily="18" charset="0"/>
              </a:rPr>
              <a:t>(38,4%)</a:t>
            </a:r>
            <a:endParaRPr lang="ru-RU" sz="1600" dirty="0">
              <a:solidFill>
                <a:srgbClr val="FF0000"/>
              </a:solidFill>
              <a:cs typeface="Times New Roman" pitchFamily="18" charset="0"/>
            </a:endParaRPr>
          </a:p>
        </p:txBody>
      </p:sp>
      <p:cxnSp>
        <p:nvCxnSpPr>
          <p:cNvPr id="18" name="Прямая со стрелкой 17"/>
          <p:cNvCxnSpPr/>
          <p:nvPr/>
        </p:nvCxnSpPr>
        <p:spPr>
          <a:xfrm flipH="1">
            <a:off x="9072563" y="6353175"/>
            <a:ext cx="2179637" cy="1103313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4" idx="4"/>
          </p:cNvCxnSpPr>
          <p:nvPr/>
        </p:nvCxnSpPr>
        <p:spPr>
          <a:xfrm flipH="1">
            <a:off x="4500563" y="3113088"/>
            <a:ext cx="14287" cy="820737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Прямоугольник 5"/>
          <p:cNvSpPr>
            <a:spLocks noChangeArrowheads="1"/>
          </p:cNvSpPr>
          <p:nvPr/>
        </p:nvSpPr>
        <p:spPr bwMode="auto">
          <a:xfrm>
            <a:off x="158750" y="25400"/>
            <a:ext cx="87122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0000FF"/>
                </a:solidFill>
              </a:rPr>
              <a:t>Исполнение бюджета поселения за </a:t>
            </a:r>
            <a:r>
              <a:rPr lang="ru-RU" altLang="ru-RU" sz="2400" b="1" dirty="0" smtClean="0">
                <a:solidFill>
                  <a:srgbClr val="0000FF"/>
                </a:solidFill>
              </a:rPr>
              <a:t>3 </a:t>
            </a:r>
            <a:r>
              <a:rPr lang="ru-RU" altLang="ru-RU" sz="2400" b="1" dirty="0">
                <a:solidFill>
                  <a:srgbClr val="0000FF"/>
                </a:solidFill>
              </a:rPr>
              <a:t>квартал 2014 года в разрезе функциональной классификации расходов</a:t>
            </a:r>
            <a:endParaRPr lang="ru-RU" altLang="ru-RU" sz="2400" dirty="0">
              <a:solidFill>
                <a:srgbClr val="0000FF"/>
              </a:solidFill>
            </a:endParaRPr>
          </a:p>
        </p:txBody>
      </p:sp>
      <p:sp>
        <p:nvSpPr>
          <p:cNvPr id="4100" name="TextBox 3"/>
          <p:cNvSpPr txBox="1">
            <a:spLocks noChangeArrowheads="1"/>
          </p:cNvSpPr>
          <p:nvPr/>
        </p:nvSpPr>
        <p:spPr bwMode="auto">
          <a:xfrm>
            <a:off x="1042988" y="836613"/>
            <a:ext cx="70008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Национальная безопасность и правоохранительная деятельность</a:t>
            </a:r>
            <a:endParaRPr lang="ru-RU" b="1">
              <a:solidFill>
                <a:srgbClr val="FF0000"/>
              </a:solidFill>
            </a:endParaRPr>
          </a:p>
        </p:txBody>
      </p:sp>
      <p:graphicFrame>
        <p:nvGraphicFramePr>
          <p:cNvPr id="5" name="Диаграмма 4"/>
          <p:cNvGraphicFramePr>
            <a:graphicFrameLocks/>
          </p:cNvGraphicFramePr>
          <p:nvPr/>
        </p:nvGraphicFramePr>
        <p:xfrm>
          <a:off x="250825" y="1397000"/>
          <a:ext cx="8785225" cy="53451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Прямоугольник 5"/>
          <p:cNvSpPr>
            <a:spLocks noChangeArrowheads="1"/>
          </p:cNvSpPr>
          <p:nvPr/>
        </p:nvSpPr>
        <p:spPr bwMode="auto">
          <a:xfrm>
            <a:off x="158750" y="25400"/>
            <a:ext cx="87122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0000FF"/>
                </a:solidFill>
              </a:rPr>
              <a:t>Исполнение бюджета поселения за </a:t>
            </a:r>
            <a:r>
              <a:rPr lang="ru-RU" altLang="ru-RU" sz="2400" b="1" dirty="0" smtClean="0">
                <a:solidFill>
                  <a:srgbClr val="0000FF"/>
                </a:solidFill>
              </a:rPr>
              <a:t>3 </a:t>
            </a:r>
            <a:r>
              <a:rPr lang="ru-RU" altLang="ru-RU" sz="2400" b="1" dirty="0">
                <a:solidFill>
                  <a:srgbClr val="0000FF"/>
                </a:solidFill>
              </a:rPr>
              <a:t>квартал 2014 года в разрезе функциональной классификации расходов</a:t>
            </a:r>
            <a:endParaRPr lang="ru-RU" altLang="ru-RU" sz="2400" dirty="0">
              <a:solidFill>
                <a:srgbClr val="0000FF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528763" y="1652588"/>
            <a:ext cx="6265862" cy="1441450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prstClr val="white"/>
                </a:solidFill>
              </a:rPr>
              <a:t>Национальная экономика</a:t>
            </a:r>
          </a:p>
          <a:p>
            <a:pPr algn="ctr">
              <a:defRPr/>
            </a:pPr>
            <a:r>
              <a:rPr lang="ru-RU" dirty="0" smtClean="0">
                <a:solidFill>
                  <a:prstClr val="white"/>
                </a:solidFill>
              </a:rPr>
              <a:t>251,3 </a:t>
            </a:r>
            <a:r>
              <a:rPr lang="ru-RU" dirty="0">
                <a:solidFill>
                  <a:prstClr val="white"/>
                </a:solidFill>
              </a:rPr>
              <a:t>тыс. рублей </a:t>
            </a:r>
            <a:r>
              <a:rPr lang="ru-RU" dirty="0" smtClean="0">
                <a:solidFill>
                  <a:prstClr val="white"/>
                </a:solidFill>
              </a:rPr>
              <a:t>(100%)</a:t>
            </a: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17" name="Блок-схема: альтернативный процесс 16"/>
          <p:cNvSpPr/>
          <p:nvPr/>
        </p:nvSpPr>
        <p:spPr>
          <a:xfrm>
            <a:off x="1835150" y="3212976"/>
            <a:ext cx="4968875" cy="648072"/>
          </a:xfrm>
          <a:prstGeom prst="flowChartAlternateProcess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prstClr val="white"/>
                </a:solidFill>
              </a:rPr>
              <a:t>Дорожное хозяйство </a:t>
            </a:r>
            <a:r>
              <a:rPr lang="ru-RU" sz="1400" dirty="0">
                <a:solidFill>
                  <a:prstClr val="white"/>
                </a:solidFill>
              </a:rPr>
              <a:t>(дорожные фонды)</a:t>
            </a:r>
          </a:p>
          <a:p>
            <a:pPr algn="ctr">
              <a:defRPr/>
            </a:pPr>
            <a:r>
              <a:rPr lang="ru-RU" sz="1400" dirty="0" smtClean="0">
                <a:solidFill>
                  <a:prstClr val="white"/>
                </a:solidFill>
              </a:rPr>
              <a:t>251,3 </a:t>
            </a:r>
            <a:r>
              <a:rPr lang="ru-RU" sz="1400" dirty="0">
                <a:solidFill>
                  <a:prstClr val="white"/>
                </a:solidFill>
              </a:rPr>
              <a:t>тыс. рублей </a:t>
            </a:r>
            <a:r>
              <a:rPr lang="ru-RU" sz="1400" dirty="0" smtClean="0">
                <a:solidFill>
                  <a:prstClr val="white"/>
                </a:solidFill>
              </a:rPr>
              <a:t>(100 %)</a:t>
            </a:r>
            <a:endParaRPr lang="ru-RU" sz="1400" dirty="0">
              <a:solidFill>
                <a:prstClr val="white"/>
              </a:solidFill>
            </a:endParaRPr>
          </a:p>
        </p:txBody>
      </p:sp>
      <p:cxnSp>
        <p:nvCxnSpPr>
          <p:cNvPr id="23" name="Прямая со стрелкой 22"/>
          <p:cNvCxnSpPr>
            <a:stCxn id="4" idx="4"/>
          </p:cNvCxnSpPr>
          <p:nvPr/>
        </p:nvCxnSpPr>
        <p:spPr>
          <a:xfrm flipH="1">
            <a:off x="4643438" y="3094038"/>
            <a:ext cx="19050" cy="334962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Блок-схема: альтернативный процесс 32"/>
          <p:cNvSpPr/>
          <p:nvPr/>
        </p:nvSpPr>
        <p:spPr>
          <a:xfrm>
            <a:off x="0" y="4293096"/>
            <a:ext cx="4356100" cy="1989137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prstClr val="white"/>
                </a:solidFill>
              </a:rPr>
              <a:t>Расходы на содержание внутрипоселковых автомобильных дорог общего пользования местного значения и искусственных сооружений на них в рамках подпрограммы «Развитие транспортной инфраструктуры Митякинского сельского поселения» муниципальной программы «Развитие транспортной системы»</a:t>
            </a:r>
          </a:p>
          <a:p>
            <a:pPr algn="ctr">
              <a:defRPr/>
            </a:pPr>
            <a:r>
              <a:rPr lang="ru-RU" sz="1400" dirty="0">
                <a:solidFill>
                  <a:prstClr val="white"/>
                </a:solidFill>
              </a:rPr>
              <a:t>69,2 тыс. рублей (27,5%) </a:t>
            </a:r>
          </a:p>
        </p:txBody>
      </p:sp>
      <p:sp>
        <p:nvSpPr>
          <p:cNvPr id="34" name="Блок-схема: альтернативный процесс 33"/>
          <p:cNvSpPr/>
          <p:nvPr/>
        </p:nvSpPr>
        <p:spPr>
          <a:xfrm>
            <a:off x="4499992" y="5301208"/>
            <a:ext cx="4370387" cy="1296145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000" b="1" dirty="0">
                <a:solidFill>
                  <a:prstClr val="white"/>
                </a:solidFill>
              </a:rPr>
              <a:t>Расходы на ремонт и содержание автомобильных дорог общего пользования местного значения за счет средств Фонда софинансирования расходов областного бюджета, в рамках подпрограммы «Развитие транспортной инфраструктуры Митякинского сельского поселения» муниципальной программы Митякинского сельского поселения «Развитие транспортной системы» </a:t>
            </a:r>
            <a:r>
              <a:rPr lang="ru-RU" sz="1000" b="1" dirty="0" smtClean="0">
                <a:solidFill>
                  <a:prstClr val="white"/>
                </a:solidFill>
              </a:rPr>
              <a:t>168,8 тыс. рублей (100%)</a:t>
            </a:r>
            <a:endParaRPr lang="ru-RU" sz="1000" b="1" dirty="0">
              <a:solidFill>
                <a:prstClr val="white"/>
              </a:solidFill>
            </a:endParaRPr>
          </a:p>
          <a:p>
            <a:pPr algn="ctr">
              <a:defRPr/>
            </a:pPr>
            <a:endParaRPr lang="ru-RU" sz="1400" dirty="0">
              <a:solidFill>
                <a:prstClr val="white"/>
              </a:solidFill>
            </a:endParaRPr>
          </a:p>
        </p:txBody>
      </p:sp>
      <p:cxnSp>
        <p:nvCxnSpPr>
          <p:cNvPr id="35" name="Прямая со стрелкой 34"/>
          <p:cNvCxnSpPr>
            <a:stCxn id="17" idx="2"/>
            <a:endCxn id="34" idx="0"/>
          </p:cNvCxnSpPr>
          <p:nvPr/>
        </p:nvCxnSpPr>
        <p:spPr>
          <a:xfrm>
            <a:off x="4319588" y="3861048"/>
            <a:ext cx="2365598" cy="144016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>
            <a:stCxn id="17" idx="2"/>
            <a:endCxn id="33" idx="0"/>
          </p:cNvCxnSpPr>
          <p:nvPr/>
        </p:nvCxnSpPr>
        <p:spPr>
          <a:xfrm flipH="1">
            <a:off x="2178050" y="3861048"/>
            <a:ext cx="2141538" cy="432048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Скругленный прямоугольник 27"/>
          <p:cNvSpPr/>
          <p:nvPr/>
        </p:nvSpPr>
        <p:spPr>
          <a:xfrm>
            <a:off x="4572000" y="4005064"/>
            <a:ext cx="4176464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Софинансирование расходов на ремонт и содержание автомобильных дорог общего пользования местного значения в целях реализации подпрограммы «Развитие транспортной инфраструктуры Митякинского сельского поселения «Развитие транспортной системы»»</a:t>
            </a:r>
            <a:endParaRPr lang="ru-RU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Прямоугольник 5"/>
          <p:cNvSpPr>
            <a:spLocks noChangeArrowheads="1"/>
          </p:cNvSpPr>
          <p:nvPr/>
        </p:nvSpPr>
        <p:spPr bwMode="auto">
          <a:xfrm>
            <a:off x="158750" y="25400"/>
            <a:ext cx="87122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0000FF"/>
                </a:solidFill>
              </a:rPr>
              <a:t>Исполнение бюджета поселения за </a:t>
            </a:r>
            <a:r>
              <a:rPr lang="ru-RU" altLang="ru-RU" sz="2400" b="1" dirty="0" smtClean="0">
                <a:solidFill>
                  <a:srgbClr val="0000FF"/>
                </a:solidFill>
              </a:rPr>
              <a:t>3 </a:t>
            </a:r>
            <a:r>
              <a:rPr lang="ru-RU" altLang="ru-RU" sz="2400" b="1" dirty="0">
                <a:solidFill>
                  <a:srgbClr val="0000FF"/>
                </a:solidFill>
              </a:rPr>
              <a:t>квартал 2014 года в разрезе функциональной классификации расходов</a:t>
            </a:r>
          </a:p>
          <a:p>
            <a:pPr algn="ctr"/>
            <a:endParaRPr lang="ru-RU" altLang="ru-RU" sz="2400" dirty="0">
              <a:solidFill>
                <a:srgbClr val="000000"/>
              </a:solidFill>
            </a:endParaRPr>
          </a:p>
        </p:txBody>
      </p:sp>
      <p:sp>
        <p:nvSpPr>
          <p:cNvPr id="5124" name="TextBox 5"/>
          <p:cNvSpPr txBox="1">
            <a:spLocks noChangeArrowheads="1"/>
          </p:cNvSpPr>
          <p:nvPr/>
        </p:nvSpPr>
        <p:spPr bwMode="auto">
          <a:xfrm>
            <a:off x="571500" y="1214438"/>
            <a:ext cx="8072438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Национальная экономика</a:t>
            </a:r>
            <a:endParaRPr lang="ru-RU" sz="2400" b="1" dirty="0">
              <a:solidFill>
                <a:srgbClr val="FF0000"/>
              </a:solidFill>
            </a:endParaRPr>
          </a:p>
          <a:p>
            <a:endParaRPr lang="ru-RU" dirty="0"/>
          </a:p>
        </p:txBody>
      </p:sp>
      <p:graphicFrame>
        <p:nvGraphicFramePr>
          <p:cNvPr id="5" name="Диаграмма 4"/>
          <p:cNvGraphicFramePr>
            <a:graphicFrameLocks/>
          </p:cNvGraphicFramePr>
          <p:nvPr/>
        </p:nvGraphicFramePr>
        <p:xfrm>
          <a:off x="1331913" y="1989138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Прямоугольник 5"/>
          <p:cNvSpPr>
            <a:spLocks noChangeArrowheads="1"/>
          </p:cNvSpPr>
          <p:nvPr/>
        </p:nvSpPr>
        <p:spPr bwMode="auto">
          <a:xfrm>
            <a:off x="158750" y="25400"/>
            <a:ext cx="87122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0000FF"/>
                </a:solidFill>
              </a:rPr>
              <a:t>Исполнение бюджета поселения за </a:t>
            </a:r>
            <a:r>
              <a:rPr lang="ru-RU" altLang="ru-RU" sz="2400" b="1" dirty="0" smtClean="0">
                <a:solidFill>
                  <a:srgbClr val="0000FF"/>
                </a:solidFill>
              </a:rPr>
              <a:t>3 </a:t>
            </a:r>
            <a:r>
              <a:rPr lang="ru-RU" altLang="ru-RU" sz="2400" b="1" dirty="0">
                <a:solidFill>
                  <a:srgbClr val="0000FF"/>
                </a:solidFill>
              </a:rPr>
              <a:t>квартал 2014 года в разрезе функциональной классификации расходов</a:t>
            </a:r>
            <a:endParaRPr lang="ru-RU" altLang="ru-RU" sz="2400" dirty="0">
              <a:solidFill>
                <a:srgbClr val="0000FF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403350" y="1125538"/>
            <a:ext cx="6265863" cy="1438275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rgbClr val="FFFF00"/>
                </a:solidFill>
              </a:rPr>
              <a:t>Жилищно-коммунальное хозяйство</a:t>
            </a:r>
          </a:p>
          <a:p>
            <a:pPr algn="ctr">
              <a:defRPr/>
            </a:pPr>
            <a:r>
              <a:rPr lang="ru-RU" dirty="0" smtClean="0">
                <a:solidFill>
                  <a:srgbClr val="FFFF00"/>
                </a:solidFill>
              </a:rPr>
              <a:t>142,2 </a:t>
            </a:r>
            <a:r>
              <a:rPr lang="ru-RU" dirty="0">
                <a:solidFill>
                  <a:srgbClr val="FFFF00"/>
                </a:solidFill>
              </a:rPr>
              <a:t>тыс. рублей </a:t>
            </a:r>
            <a:r>
              <a:rPr lang="ru-RU" dirty="0" smtClean="0">
                <a:solidFill>
                  <a:srgbClr val="FFFF00"/>
                </a:solidFill>
              </a:rPr>
              <a:t>(67,2%)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9" name="Блок-схема: альтернативный процесс 18"/>
          <p:cNvSpPr/>
          <p:nvPr/>
        </p:nvSpPr>
        <p:spPr>
          <a:xfrm>
            <a:off x="2987824" y="3068961"/>
            <a:ext cx="6048028" cy="1008111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000" b="1" dirty="0">
                <a:solidFill>
                  <a:prstClr val="white"/>
                </a:solidFill>
              </a:rPr>
              <a:t>Расходы по техническому обслуживанию газопроводов в рамках подпрограммы «Создание условий для обеспечения качественными жилищно-коммунальными услугами населения Митякинского сельского поселения» муниципальной программы «Обеспечение качественными услугами населения Митякинского сельского поселения»</a:t>
            </a:r>
          </a:p>
          <a:p>
            <a:pPr algn="ctr">
              <a:defRPr/>
            </a:pPr>
            <a:r>
              <a:rPr lang="ru-RU" sz="1000" b="1" dirty="0" smtClean="0">
                <a:solidFill>
                  <a:prstClr val="white"/>
                </a:solidFill>
              </a:rPr>
              <a:t>1,5 </a:t>
            </a:r>
            <a:r>
              <a:rPr lang="ru-RU" sz="1000" b="1" dirty="0">
                <a:solidFill>
                  <a:prstClr val="white"/>
                </a:solidFill>
              </a:rPr>
              <a:t>тыс. рублей </a:t>
            </a:r>
            <a:r>
              <a:rPr lang="ru-RU" sz="1000" b="1" dirty="0" smtClean="0">
                <a:solidFill>
                  <a:prstClr val="white"/>
                </a:solidFill>
              </a:rPr>
              <a:t>(42,8 </a:t>
            </a:r>
            <a:r>
              <a:rPr lang="ru-RU" sz="1000" b="1" dirty="0">
                <a:solidFill>
                  <a:prstClr val="white"/>
                </a:solidFill>
              </a:rPr>
              <a:t>%)</a:t>
            </a:r>
            <a:endParaRPr lang="ru-RU" sz="1000" dirty="0">
              <a:solidFill>
                <a:prstClr val="white"/>
              </a:solidFill>
            </a:endParaRPr>
          </a:p>
        </p:txBody>
      </p:sp>
      <p:sp>
        <p:nvSpPr>
          <p:cNvPr id="34" name="Блок-схема: альтернативный процесс 33"/>
          <p:cNvSpPr/>
          <p:nvPr/>
        </p:nvSpPr>
        <p:spPr>
          <a:xfrm>
            <a:off x="6156176" y="2492896"/>
            <a:ext cx="2786062" cy="504254"/>
          </a:xfrm>
          <a:prstGeom prst="flowChartAlternateProcess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rgbClr val="00B0F0"/>
                </a:solidFill>
              </a:rPr>
              <a:t>Коммунальное </a:t>
            </a:r>
            <a:r>
              <a:rPr lang="ru-RU" sz="1400" b="1" dirty="0" smtClean="0">
                <a:solidFill>
                  <a:srgbClr val="00B0F0"/>
                </a:solidFill>
              </a:rPr>
              <a:t>хозяйство</a:t>
            </a:r>
          </a:p>
          <a:p>
            <a:pPr algn="ctr">
              <a:defRPr/>
            </a:pPr>
            <a:r>
              <a:rPr lang="ru-RU" sz="1400" dirty="0" smtClean="0">
                <a:solidFill>
                  <a:srgbClr val="00B0F0"/>
                </a:solidFill>
              </a:rPr>
              <a:t>39,7 тыс. рублей (85,0%)</a:t>
            </a:r>
          </a:p>
          <a:p>
            <a:pPr algn="ctr">
              <a:defRPr/>
            </a:pPr>
            <a:endParaRPr lang="ru-RU" sz="1400" b="1" dirty="0">
              <a:solidFill>
                <a:srgbClr val="00B0F0"/>
              </a:solidFill>
            </a:endParaRPr>
          </a:p>
        </p:txBody>
      </p:sp>
      <p:cxnSp>
        <p:nvCxnSpPr>
          <p:cNvPr id="35" name="Прямая со стрелкой 34"/>
          <p:cNvCxnSpPr>
            <a:stCxn id="4" idx="6"/>
            <a:endCxn id="34" idx="0"/>
          </p:cNvCxnSpPr>
          <p:nvPr/>
        </p:nvCxnSpPr>
        <p:spPr>
          <a:xfrm flipH="1">
            <a:off x="7549207" y="1844676"/>
            <a:ext cx="120006" cy="64822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Блок-схема: альтернативный процесс 52"/>
          <p:cNvSpPr/>
          <p:nvPr/>
        </p:nvSpPr>
        <p:spPr>
          <a:xfrm>
            <a:off x="179512" y="2492896"/>
            <a:ext cx="2787650" cy="432693"/>
          </a:xfrm>
          <a:prstGeom prst="flowChartAlternateProcess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rgbClr val="00B0F0"/>
                </a:solidFill>
              </a:rPr>
              <a:t>Благоустройство</a:t>
            </a:r>
          </a:p>
          <a:p>
            <a:pPr algn="ctr">
              <a:defRPr/>
            </a:pPr>
            <a:r>
              <a:rPr lang="ru-RU" sz="1400" dirty="0" smtClean="0">
                <a:solidFill>
                  <a:srgbClr val="00B0F0"/>
                </a:solidFill>
              </a:rPr>
              <a:t>102,4 </a:t>
            </a:r>
            <a:r>
              <a:rPr lang="ru-RU" sz="1400" dirty="0">
                <a:solidFill>
                  <a:srgbClr val="00B0F0"/>
                </a:solidFill>
              </a:rPr>
              <a:t>тыс. рублей </a:t>
            </a:r>
            <a:r>
              <a:rPr lang="ru-RU" sz="1400" dirty="0" smtClean="0">
                <a:solidFill>
                  <a:srgbClr val="00B0F0"/>
                </a:solidFill>
              </a:rPr>
              <a:t>(48,4%)</a:t>
            </a:r>
            <a:endParaRPr lang="ru-RU" sz="1400" dirty="0">
              <a:solidFill>
                <a:srgbClr val="00B0F0"/>
              </a:solidFill>
            </a:endParaRPr>
          </a:p>
        </p:txBody>
      </p:sp>
      <p:cxnSp>
        <p:nvCxnSpPr>
          <p:cNvPr id="54" name="Прямая со стрелкой 53"/>
          <p:cNvCxnSpPr>
            <a:stCxn id="4" idx="4"/>
            <a:endCxn id="53" idx="0"/>
          </p:cNvCxnSpPr>
          <p:nvPr/>
        </p:nvCxnSpPr>
        <p:spPr>
          <a:xfrm flipH="1" flipV="1">
            <a:off x="1573337" y="2492896"/>
            <a:ext cx="2962945" cy="70917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16" name="Прямая со стрелкой 17415"/>
          <p:cNvCxnSpPr>
            <a:stCxn id="53" idx="2"/>
          </p:cNvCxnSpPr>
          <p:nvPr/>
        </p:nvCxnSpPr>
        <p:spPr>
          <a:xfrm>
            <a:off x="1573337" y="2925589"/>
            <a:ext cx="0" cy="6388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Соединительная линия уступом 19"/>
          <p:cNvCxnSpPr>
            <a:endCxn id="19" idx="3"/>
          </p:cNvCxnSpPr>
          <p:nvPr/>
        </p:nvCxnSpPr>
        <p:spPr>
          <a:xfrm rot="5400000">
            <a:off x="8530561" y="2781965"/>
            <a:ext cx="1296344" cy="285761"/>
          </a:xfrm>
          <a:prstGeom prst="bentConnector2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Скругленный прямоугольник 10"/>
          <p:cNvSpPr/>
          <p:nvPr/>
        </p:nvSpPr>
        <p:spPr>
          <a:xfrm>
            <a:off x="2987824" y="4149080"/>
            <a:ext cx="6048672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Расходы на мероприятия по оценке арендной платы за газопровод в рамках подпрограммы «Создание условий для обеспечения качественными коммунальными услугами населения Митякинского сельского поселения »</a:t>
            </a:r>
            <a:r>
              <a:rPr lang="ru-RU" sz="1000" b="1" dirty="0" smtClean="0">
                <a:solidFill>
                  <a:prstClr val="white"/>
                </a:solidFill>
              </a:rPr>
              <a:t> </a:t>
            </a:r>
            <a:r>
              <a:rPr lang="ru-RU" sz="1000" dirty="0" smtClean="0">
                <a:solidFill>
                  <a:prstClr val="white"/>
                </a:solidFill>
              </a:rPr>
              <a:t>муниципальной программы «Обеспечение качественными услугами населения Митякинского сельского поселения» 38,1 тыс. рублей (100,0 %)</a:t>
            </a:r>
            <a:endParaRPr lang="ru-RU" sz="1000" dirty="0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3131840" y="5445224"/>
            <a:ext cx="5904656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Расходы на выполнение работ по технической характеристике площадных объектов капстроительства в ГУПТИ РО в рамках подпрограммы «Создание условий для обеспечения качественными коммунальными услугами населения Митякинского сельского поселения »</a:t>
            </a:r>
            <a:r>
              <a:rPr lang="ru-RU" sz="1000" b="1" dirty="0" smtClean="0">
                <a:solidFill>
                  <a:prstClr val="white"/>
                </a:solidFill>
              </a:rPr>
              <a:t> </a:t>
            </a:r>
            <a:r>
              <a:rPr lang="ru-RU" sz="1000" dirty="0" smtClean="0">
                <a:solidFill>
                  <a:prstClr val="white"/>
                </a:solidFill>
              </a:rPr>
              <a:t>муниципальной программы «Обеспечение качественными услугами населения Митякинского сельского поселения» 0,2 тыс. рублей (3,9 %)</a:t>
            </a:r>
            <a:endParaRPr lang="ru-RU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Блок-схема: альтернативный процесс 52"/>
          <p:cNvSpPr/>
          <p:nvPr/>
        </p:nvSpPr>
        <p:spPr>
          <a:xfrm>
            <a:off x="2770188" y="836613"/>
            <a:ext cx="3529012" cy="1219200"/>
          </a:xfrm>
          <a:prstGeom prst="flowChartAlternateProcess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rgbClr val="FFFF00"/>
                </a:solidFill>
              </a:rPr>
              <a:t>Благоустройство</a:t>
            </a:r>
          </a:p>
          <a:p>
            <a:pPr algn="ctr">
              <a:defRPr/>
            </a:pPr>
            <a:r>
              <a:rPr lang="ru-RU" sz="1400" dirty="0" smtClean="0">
                <a:solidFill>
                  <a:srgbClr val="FFFF00"/>
                </a:solidFill>
              </a:rPr>
              <a:t>102,4 </a:t>
            </a:r>
            <a:r>
              <a:rPr lang="ru-RU" sz="1400" dirty="0">
                <a:solidFill>
                  <a:srgbClr val="FFFF00"/>
                </a:solidFill>
              </a:rPr>
              <a:t>тыс. рублей </a:t>
            </a:r>
            <a:r>
              <a:rPr lang="ru-RU" sz="1400" dirty="0" smtClean="0">
                <a:solidFill>
                  <a:srgbClr val="FFFF00"/>
                </a:solidFill>
              </a:rPr>
              <a:t>(62,1%)</a:t>
            </a:r>
            <a:endParaRPr lang="ru-RU" sz="1400" dirty="0">
              <a:solidFill>
                <a:srgbClr val="FFFF00"/>
              </a:solidFill>
            </a:endParaRPr>
          </a:p>
        </p:txBody>
      </p:sp>
      <p:cxnSp>
        <p:nvCxnSpPr>
          <p:cNvPr id="54" name="Прямая со стрелкой 53"/>
          <p:cNvCxnSpPr>
            <a:endCxn id="22" idx="0"/>
          </p:cNvCxnSpPr>
          <p:nvPr/>
        </p:nvCxnSpPr>
        <p:spPr>
          <a:xfrm>
            <a:off x="4572000" y="2060575"/>
            <a:ext cx="0" cy="360363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Блок-схема: альтернативный процесс 20"/>
          <p:cNvSpPr/>
          <p:nvPr/>
        </p:nvSpPr>
        <p:spPr>
          <a:xfrm>
            <a:off x="0" y="2492375"/>
            <a:ext cx="3095625" cy="3744913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prstClr val="white"/>
                </a:solidFill>
              </a:rPr>
              <a:t>Расходы на содержание и текущий ремонт мест захоронения на территории Митякинского сельского поселения в рамках подпрограммы «Организация благоустройства территории Митякинского сельского поселения» муниципальной программы «Обеспечение качественными жилищно-коммунальными услугами населения Митякинского сельского поселения»</a:t>
            </a:r>
            <a:endParaRPr lang="en-US" sz="1400" b="1" dirty="0">
              <a:solidFill>
                <a:prstClr val="white"/>
              </a:solidFill>
            </a:endParaRPr>
          </a:p>
          <a:p>
            <a:pPr algn="ctr">
              <a:defRPr/>
            </a:pPr>
            <a:r>
              <a:rPr lang="ru-RU" sz="1400" dirty="0" smtClean="0">
                <a:solidFill>
                  <a:prstClr val="white"/>
                </a:solidFill>
              </a:rPr>
              <a:t>8,4 </a:t>
            </a:r>
            <a:r>
              <a:rPr lang="ru-RU" sz="1400" dirty="0">
                <a:solidFill>
                  <a:prstClr val="white"/>
                </a:solidFill>
              </a:rPr>
              <a:t>тыс. рублей </a:t>
            </a:r>
            <a:r>
              <a:rPr lang="ru-RU" sz="1400" dirty="0" smtClean="0">
                <a:solidFill>
                  <a:prstClr val="white"/>
                </a:solidFill>
              </a:rPr>
              <a:t>(93,3%)</a:t>
            </a:r>
            <a:endParaRPr lang="ru-RU" sz="1400" dirty="0">
              <a:solidFill>
                <a:prstClr val="white"/>
              </a:solidFill>
            </a:endParaRPr>
          </a:p>
          <a:p>
            <a:pPr algn="ctr">
              <a:defRPr/>
            </a:pPr>
            <a:endParaRPr lang="ru-RU" sz="1400" b="1" dirty="0">
              <a:solidFill>
                <a:prstClr val="white"/>
              </a:solidFill>
            </a:endParaRPr>
          </a:p>
        </p:txBody>
      </p:sp>
      <p:sp>
        <p:nvSpPr>
          <p:cNvPr id="22" name="Блок-схема: альтернативный процесс 21"/>
          <p:cNvSpPr/>
          <p:nvPr/>
        </p:nvSpPr>
        <p:spPr>
          <a:xfrm>
            <a:off x="3203575" y="2420938"/>
            <a:ext cx="2736850" cy="4437062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prstClr val="white"/>
                </a:solidFill>
              </a:rPr>
              <a:t>Расходы на благоустройство территории Митякинского сельского поселения в рамках подпрограммы «Организация благоустройства территории Митякинского сельского поселения» муниципальной программы «Обеспечение качественными жилищно-коммунальными услугами населения Митякинского сельского поселения»</a:t>
            </a:r>
            <a:endParaRPr lang="en-US" sz="1400" b="1" dirty="0">
              <a:solidFill>
                <a:prstClr val="white"/>
              </a:solidFill>
            </a:endParaRPr>
          </a:p>
          <a:p>
            <a:pPr algn="ctr">
              <a:defRPr/>
            </a:pPr>
            <a:r>
              <a:rPr lang="ru-RU" sz="1400" dirty="0" smtClean="0">
                <a:solidFill>
                  <a:prstClr val="white"/>
                </a:solidFill>
              </a:rPr>
              <a:t>43,4 </a:t>
            </a:r>
            <a:r>
              <a:rPr lang="ru-RU" sz="1400" dirty="0">
                <a:solidFill>
                  <a:prstClr val="white"/>
                </a:solidFill>
              </a:rPr>
              <a:t>тыс. рублей </a:t>
            </a:r>
            <a:r>
              <a:rPr lang="ru-RU" sz="1400" dirty="0" smtClean="0">
                <a:solidFill>
                  <a:prstClr val="white"/>
                </a:solidFill>
              </a:rPr>
              <a:t>(76,4%)</a:t>
            </a:r>
            <a:endParaRPr lang="ru-RU" sz="1400" dirty="0">
              <a:solidFill>
                <a:prstClr val="white"/>
              </a:solidFill>
            </a:endParaRPr>
          </a:p>
        </p:txBody>
      </p:sp>
      <p:sp>
        <p:nvSpPr>
          <p:cNvPr id="24" name="Блок-схема: альтернативный процесс 23"/>
          <p:cNvSpPr/>
          <p:nvPr/>
        </p:nvSpPr>
        <p:spPr>
          <a:xfrm>
            <a:off x="6156325" y="2420938"/>
            <a:ext cx="2682875" cy="381635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prstClr val="white"/>
                </a:solidFill>
              </a:rPr>
              <a:t>Мероприятия по организации рабочих мест для трудоустройства подростков в возрасте от 14 до 18 лет по реализации подпрограммы «Профилактика правонарушений несовершеннолетних и молодежи» муниципальной программы «Обеспечение общественного порядка и противодействие преступности» </a:t>
            </a:r>
          </a:p>
          <a:p>
            <a:pPr algn="ctr">
              <a:defRPr/>
            </a:pPr>
            <a:r>
              <a:rPr lang="ru-RU" sz="1400" dirty="0" smtClean="0">
                <a:solidFill>
                  <a:prstClr val="white"/>
                </a:solidFill>
              </a:rPr>
              <a:t>50,6 </a:t>
            </a:r>
            <a:r>
              <a:rPr lang="ru-RU" sz="1400" dirty="0">
                <a:solidFill>
                  <a:prstClr val="white"/>
                </a:solidFill>
              </a:rPr>
              <a:t>тыс. рублей </a:t>
            </a:r>
            <a:r>
              <a:rPr lang="ru-RU" sz="1400" dirty="0" smtClean="0">
                <a:solidFill>
                  <a:prstClr val="white"/>
                </a:solidFill>
              </a:rPr>
              <a:t>(97,3%)</a:t>
            </a:r>
            <a:endParaRPr lang="ru-RU" sz="1400" dirty="0">
              <a:solidFill>
                <a:prstClr val="white"/>
              </a:solidFill>
            </a:endParaRPr>
          </a:p>
        </p:txBody>
      </p:sp>
      <p:cxnSp>
        <p:nvCxnSpPr>
          <p:cNvPr id="17" name="Прямая со стрелкой 16"/>
          <p:cNvCxnSpPr/>
          <p:nvPr/>
        </p:nvCxnSpPr>
        <p:spPr>
          <a:xfrm flipH="1">
            <a:off x="1403350" y="1474788"/>
            <a:ext cx="1366838" cy="1017587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53" idx="3"/>
            <a:endCxn id="24" idx="0"/>
          </p:cNvCxnSpPr>
          <p:nvPr/>
        </p:nvCxnSpPr>
        <p:spPr>
          <a:xfrm>
            <a:off x="6299200" y="1446213"/>
            <a:ext cx="1198563" cy="974725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endCxn id="53" idx="0"/>
          </p:cNvCxnSpPr>
          <p:nvPr/>
        </p:nvCxnSpPr>
        <p:spPr>
          <a:xfrm>
            <a:off x="4535488" y="0"/>
            <a:ext cx="0" cy="836613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Прямоугольник 5"/>
          <p:cNvSpPr>
            <a:spLocks noChangeArrowheads="1"/>
          </p:cNvSpPr>
          <p:nvPr/>
        </p:nvSpPr>
        <p:spPr bwMode="auto">
          <a:xfrm>
            <a:off x="158750" y="25400"/>
            <a:ext cx="87122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0000FF"/>
                </a:solidFill>
              </a:rPr>
              <a:t>Исполнение бюджета поселения за </a:t>
            </a:r>
            <a:r>
              <a:rPr lang="ru-RU" altLang="ru-RU" sz="2400" b="1" dirty="0" smtClean="0">
                <a:solidFill>
                  <a:srgbClr val="0000FF"/>
                </a:solidFill>
              </a:rPr>
              <a:t>3 </a:t>
            </a:r>
            <a:r>
              <a:rPr lang="ru-RU" altLang="ru-RU" sz="2400" b="1" dirty="0">
                <a:solidFill>
                  <a:srgbClr val="0000FF"/>
                </a:solidFill>
              </a:rPr>
              <a:t>квартал 2014 года в разрезе функциональной классификации расходов</a:t>
            </a:r>
            <a:endParaRPr lang="ru-RU" altLang="ru-RU" sz="2400" dirty="0">
              <a:solidFill>
                <a:srgbClr val="0000FF"/>
              </a:solidFill>
            </a:endParaRPr>
          </a:p>
        </p:txBody>
      </p:sp>
      <p:sp>
        <p:nvSpPr>
          <p:cNvPr id="6148" name="TextBox 4"/>
          <p:cNvSpPr txBox="1">
            <a:spLocks noChangeArrowheads="1"/>
          </p:cNvSpPr>
          <p:nvPr/>
        </p:nvSpPr>
        <p:spPr bwMode="auto">
          <a:xfrm>
            <a:off x="1428750" y="836613"/>
            <a:ext cx="51435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</a:t>
            </a:r>
            <a:r>
              <a:rPr lang="ru-RU" sz="2400" b="1" dirty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Благоустройство</a:t>
            </a:r>
            <a:endParaRPr lang="ru-RU" sz="2400" dirty="0">
              <a:solidFill>
                <a:schemeClr val="accent5"/>
              </a:solidFill>
            </a:endParaRPr>
          </a:p>
        </p:txBody>
      </p:sp>
      <p:graphicFrame>
        <p:nvGraphicFramePr>
          <p:cNvPr id="5" name="Диаграмма 4"/>
          <p:cNvGraphicFramePr>
            <a:graphicFrameLocks/>
          </p:cNvGraphicFramePr>
          <p:nvPr/>
        </p:nvGraphicFramePr>
        <p:xfrm>
          <a:off x="323850" y="1397000"/>
          <a:ext cx="8712200" cy="50561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Прямоугольник 5"/>
          <p:cNvSpPr>
            <a:spLocks noChangeArrowheads="1"/>
          </p:cNvSpPr>
          <p:nvPr/>
        </p:nvSpPr>
        <p:spPr bwMode="auto">
          <a:xfrm>
            <a:off x="158750" y="25400"/>
            <a:ext cx="87122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0000FF"/>
                </a:solidFill>
              </a:rPr>
              <a:t>Исполнение бюджета поселения за </a:t>
            </a:r>
            <a:r>
              <a:rPr lang="ru-RU" altLang="ru-RU" sz="2400" b="1" dirty="0" smtClean="0">
                <a:solidFill>
                  <a:srgbClr val="0000FF"/>
                </a:solidFill>
              </a:rPr>
              <a:t>3 </a:t>
            </a:r>
            <a:r>
              <a:rPr lang="ru-RU" altLang="ru-RU" sz="2400" b="1" dirty="0">
                <a:solidFill>
                  <a:srgbClr val="0000FF"/>
                </a:solidFill>
              </a:rPr>
              <a:t>квартал 2014 года в разрезе функциональной классификации расходов</a:t>
            </a:r>
            <a:endParaRPr lang="ru-RU" altLang="ru-RU" sz="2400" dirty="0">
              <a:solidFill>
                <a:srgbClr val="0000FF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528763" y="1214438"/>
            <a:ext cx="6265862" cy="1571625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rgbClr val="FFFF00"/>
                </a:solidFill>
              </a:rPr>
              <a:t>Культура, кинематография</a:t>
            </a:r>
          </a:p>
          <a:p>
            <a:pPr algn="ctr">
              <a:defRPr/>
            </a:pPr>
            <a:r>
              <a:rPr lang="ru-RU" dirty="0" smtClean="0">
                <a:solidFill>
                  <a:srgbClr val="FFFF00"/>
                </a:solidFill>
              </a:rPr>
              <a:t>1055,2 </a:t>
            </a:r>
            <a:r>
              <a:rPr lang="ru-RU" dirty="0">
                <a:solidFill>
                  <a:srgbClr val="FFFF00"/>
                </a:solidFill>
              </a:rPr>
              <a:t>тыс. рублей </a:t>
            </a:r>
            <a:r>
              <a:rPr lang="ru-RU" dirty="0" smtClean="0">
                <a:solidFill>
                  <a:srgbClr val="FFFF00"/>
                </a:solidFill>
              </a:rPr>
              <a:t>(65,5%)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7" name="Блок-схема: альтернативный процесс 16"/>
          <p:cNvSpPr/>
          <p:nvPr/>
        </p:nvSpPr>
        <p:spPr>
          <a:xfrm>
            <a:off x="2411761" y="2780929"/>
            <a:ext cx="4824536" cy="864095"/>
          </a:xfrm>
          <a:prstGeom prst="flowChartAlternateProcess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rgbClr val="FF0000"/>
                </a:solidFill>
              </a:rPr>
              <a:t>Культура</a:t>
            </a:r>
          </a:p>
          <a:p>
            <a:pPr algn="ctr">
              <a:defRPr/>
            </a:pPr>
            <a:r>
              <a:rPr lang="ru-RU" sz="2000" dirty="0" smtClean="0">
                <a:solidFill>
                  <a:srgbClr val="FF0000"/>
                </a:solidFill>
              </a:rPr>
              <a:t>1055,2 </a:t>
            </a:r>
            <a:r>
              <a:rPr lang="ru-RU" sz="2000" dirty="0">
                <a:solidFill>
                  <a:srgbClr val="FF0000"/>
                </a:solidFill>
              </a:rPr>
              <a:t>тыс. рублей </a:t>
            </a:r>
            <a:r>
              <a:rPr lang="ru-RU" sz="2000" dirty="0" smtClean="0">
                <a:solidFill>
                  <a:srgbClr val="FF0000"/>
                </a:solidFill>
              </a:rPr>
              <a:t>(65,5%)</a:t>
            </a:r>
            <a:endParaRPr lang="ru-RU" sz="2000" dirty="0">
              <a:solidFill>
                <a:srgbClr val="FF0000"/>
              </a:solidFill>
            </a:endParaRPr>
          </a:p>
        </p:txBody>
      </p:sp>
      <p:cxnSp>
        <p:nvCxnSpPr>
          <p:cNvPr id="23" name="Прямая со стрелкой 22"/>
          <p:cNvCxnSpPr>
            <a:endCxn id="17" idx="0"/>
          </p:cNvCxnSpPr>
          <p:nvPr/>
        </p:nvCxnSpPr>
        <p:spPr>
          <a:xfrm flipV="1">
            <a:off x="4427538" y="2780929"/>
            <a:ext cx="396491" cy="372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Скругленный прямоугольник 13"/>
          <p:cNvSpPr/>
          <p:nvPr/>
        </p:nvSpPr>
        <p:spPr>
          <a:xfrm>
            <a:off x="323850" y="4076700"/>
            <a:ext cx="4392613" cy="27813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/>
              <a:t>Расходы на обеспечение деятельности (оказание услуг) муниципальных бюджетных учреждений Митякинского сельского поселения, в том числе на предоставление субсидий муниципальным бюджетным учреждениям Митякинского сельского поселения в рамках подпрограммы «Развитие культуры» муниципальной программы Митякинского сельского поселения «Развитие культуры»</a:t>
            </a:r>
          </a:p>
          <a:p>
            <a:pPr algn="ctr">
              <a:defRPr/>
            </a:pPr>
            <a:r>
              <a:rPr lang="ru-RU" sz="1400" dirty="0" smtClean="0"/>
              <a:t>923,1 </a:t>
            </a:r>
            <a:r>
              <a:rPr lang="ru-RU" sz="1400" dirty="0"/>
              <a:t>тыс.рублей </a:t>
            </a:r>
            <a:r>
              <a:rPr lang="ru-RU" sz="1400" dirty="0" smtClean="0"/>
              <a:t>(62,5 </a:t>
            </a:r>
            <a:r>
              <a:rPr lang="ru-RU" sz="1400" dirty="0"/>
              <a:t>%)</a:t>
            </a: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4859338" y="3861048"/>
            <a:ext cx="3816350" cy="299695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/>
              <a:t>Расходы на обеспечение деятельности (оказание услуг) муниципальных бюджетных учреждений Митякинского сельского поселения, в том числе на предоставление субсидий муниципальным бюджетным учреждениям Митякинского сельского поселения в рамках подпрограммы «Развитие библиотечного дела» муниципальной программы Митякинского сельского поселения «Развитие культуры»</a:t>
            </a:r>
          </a:p>
          <a:p>
            <a:pPr algn="ctr">
              <a:defRPr/>
            </a:pPr>
            <a:r>
              <a:rPr lang="ru-RU" sz="1400" b="1" dirty="0"/>
              <a:t>       </a:t>
            </a:r>
            <a:r>
              <a:rPr lang="ru-RU" sz="1400" dirty="0"/>
              <a:t>                     </a:t>
            </a:r>
            <a:r>
              <a:rPr lang="ru-RU" sz="1400" dirty="0" smtClean="0"/>
              <a:t>132,1 </a:t>
            </a:r>
            <a:r>
              <a:rPr lang="ru-RU" sz="1400" dirty="0"/>
              <a:t>тыс.рублей </a:t>
            </a:r>
            <a:r>
              <a:rPr lang="ru-RU" sz="1400" dirty="0" smtClean="0"/>
              <a:t>(100 </a:t>
            </a:r>
            <a:r>
              <a:rPr lang="ru-RU" sz="1400" dirty="0"/>
              <a:t>%)</a:t>
            </a:r>
          </a:p>
        </p:txBody>
      </p:sp>
      <p:cxnSp>
        <p:nvCxnSpPr>
          <p:cNvPr id="25" name="Прямая со стрелкой 24"/>
          <p:cNvCxnSpPr>
            <a:stCxn id="17" idx="2"/>
            <a:endCxn id="14" idx="0"/>
          </p:cNvCxnSpPr>
          <p:nvPr/>
        </p:nvCxnSpPr>
        <p:spPr>
          <a:xfrm flipH="1">
            <a:off x="2520157" y="3645024"/>
            <a:ext cx="2303872" cy="431676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>
            <a:stCxn id="17" idx="2"/>
            <a:endCxn id="22" idx="0"/>
          </p:cNvCxnSpPr>
          <p:nvPr/>
        </p:nvCxnSpPr>
        <p:spPr>
          <a:xfrm>
            <a:off x="4824029" y="3645024"/>
            <a:ext cx="1943484" cy="216024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Прямоугольник 3"/>
          <p:cNvSpPr>
            <a:spLocks noChangeArrowheads="1"/>
          </p:cNvSpPr>
          <p:nvPr/>
        </p:nvSpPr>
        <p:spPr bwMode="auto">
          <a:xfrm>
            <a:off x="84138" y="44450"/>
            <a:ext cx="903763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0000FF"/>
                </a:solidFill>
                <a:cs typeface="Times New Roman" pitchFamily="18" charset="0"/>
              </a:rPr>
              <a:t>Исполнение бюджета  муниципального образования  «Митякинское сельское поселение»</a:t>
            </a:r>
          </a:p>
          <a:p>
            <a:pPr algn="ctr"/>
            <a:r>
              <a:rPr lang="ru-RU" altLang="ru-RU" sz="2400" b="1" dirty="0">
                <a:solidFill>
                  <a:srgbClr val="0000FF"/>
                </a:solidFill>
                <a:cs typeface="Times New Roman" pitchFamily="18" charset="0"/>
              </a:rPr>
              <a:t> за </a:t>
            </a:r>
            <a:r>
              <a:rPr lang="ru-RU" altLang="ru-RU" sz="2400" b="1" dirty="0" smtClean="0">
                <a:solidFill>
                  <a:srgbClr val="0000FF"/>
                </a:solidFill>
                <a:cs typeface="Times New Roman" pitchFamily="18" charset="0"/>
              </a:rPr>
              <a:t>3 квартал  </a:t>
            </a:r>
            <a:r>
              <a:rPr lang="ru-RU" altLang="ru-RU" sz="2400" b="1" dirty="0">
                <a:solidFill>
                  <a:srgbClr val="0000FF"/>
                </a:solidFill>
                <a:cs typeface="Times New Roman" pitchFamily="18" charset="0"/>
              </a:rPr>
              <a:t>2014 года</a:t>
            </a:r>
            <a:endParaRPr lang="ru-RU" altLang="ru-RU" sz="2400" dirty="0">
              <a:solidFill>
                <a:srgbClr val="0000FF"/>
              </a:solidFill>
              <a:cs typeface="Times New Roman" pitchFamily="18" charset="0"/>
            </a:endParaRPr>
          </a:p>
        </p:txBody>
      </p:sp>
      <p:sp>
        <p:nvSpPr>
          <p:cNvPr id="17411" name="Прямоугольник 4"/>
          <p:cNvSpPr>
            <a:spLocks noChangeArrowheads="1"/>
          </p:cNvSpPr>
          <p:nvPr/>
        </p:nvSpPr>
        <p:spPr bwMode="auto">
          <a:xfrm>
            <a:off x="84138" y="1268413"/>
            <a:ext cx="9037637" cy="592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Информация подготовлена на основании:</a:t>
            </a:r>
          </a:p>
          <a:p>
            <a:r>
              <a:rPr lang="ru-RU" altLang="ru-RU" sz="11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alt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alt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Решения Собрания депутатов Митякинского сельского поселения от 26.12.2013 №30 «О бюджете Митякинского сельского  поселения Тарасовского района на 2014 год и на плановый период 2015 и 2016 годов»;</a:t>
            </a:r>
          </a:p>
          <a:p>
            <a:r>
              <a:rPr lang="ru-RU" alt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FontTx/>
              <a:buChar char="-"/>
            </a:pPr>
            <a:r>
              <a:rPr lang="ru-RU" alt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Решения Собрания депутатов Митякинского сельского поселения от 18.02.2014 №2 «О внесении изменений в решение Собрания депутатов Митякинского сельского поселения от 26.12.2013 №30 «О бюджете Митякинского сельского  поселения Тарасовского района на 2014 год и на плановый период 2015 и 2016 годов»»;</a:t>
            </a:r>
          </a:p>
          <a:p>
            <a:pPr>
              <a:buFontTx/>
              <a:buChar char="-"/>
            </a:pPr>
            <a:endParaRPr lang="ru-RU" alt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alt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Решения Собрания депутатов Митякинского сельского поселения от 01.04.2014 №4 «О внесении изменений в решение Собрания депутатов Митякинского сельского поселения от 26.12.2013 №30 «О бюджете Митякинского сельского  поселения Тарасовского района на 2014 год и на плановый период 2015 и 2016 годов»»;</a:t>
            </a:r>
          </a:p>
          <a:p>
            <a:pPr>
              <a:buFontTx/>
              <a:buChar char="-"/>
            </a:pPr>
            <a:endParaRPr lang="ru-RU" alt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alt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Решения Собрания депутатов Митякинского сельского поселения от 16.06.2014 №9 «О внесении изменений в решение Собрания депутатов Митякинского сельского поселения от 26.12.2013 №30 «О бюджете Митякинского сельского  поселения Тарасовского района на 2014 год и на плановый период 2015 и 2016 годов»»;</a:t>
            </a:r>
          </a:p>
          <a:p>
            <a:pPr algn="r"/>
            <a:r>
              <a:rPr lang="ru-RU" alt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Сектор экономики и финансов администрации</a:t>
            </a:r>
          </a:p>
          <a:p>
            <a:pPr algn="r"/>
            <a:r>
              <a:rPr lang="ru-RU" alt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Митякинского сельского поселения</a:t>
            </a:r>
          </a:p>
          <a:p>
            <a:endParaRPr lang="ru-RU" alt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Прямоугольник 5"/>
          <p:cNvSpPr>
            <a:spLocks noChangeArrowheads="1"/>
          </p:cNvSpPr>
          <p:nvPr/>
        </p:nvSpPr>
        <p:spPr bwMode="auto">
          <a:xfrm>
            <a:off x="158750" y="25400"/>
            <a:ext cx="87122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0000FF"/>
                </a:solidFill>
              </a:rPr>
              <a:t>Исполнение бюджета поселения за </a:t>
            </a:r>
            <a:r>
              <a:rPr lang="ru-RU" altLang="ru-RU" sz="2400" b="1" dirty="0" smtClean="0">
                <a:solidFill>
                  <a:srgbClr val="0000FF"/>
                </a:solidFill>
              </a:rPr>
              <a:t>3 </a:t>
            </a:r>
            <a:r>
              <a:rPr lang="ru-RU" altLang="ru-RU" sz="2400" b="1" dirty="0">
                <a:solidFill>
                  <a:srgbClr val="0000FF"/>
                </a:solidFill>
              </a:rPr>
              <a:t>квартал 2014 года в разрезе функциональной классификации расходов</a:t>
            </a:r>
            <a:endParaRPr lang="ru-RU" altLang="ru-RU" sz="2400" dirty="0">
              <a:solidFill>
                <a:srgbClr val="0000FF"/>
              </a:solidFill>
            </a:endParaRPr>
          </a:p>
        </p:txBody>
      </p:sp>
      <p:sp>
        <p:nvSpPr>
          <p:cNvPr id="7172" name="TextBox 4"/>
          <p:cNvSpPr txBox="1">
            <a:spLocks noChangeArrowheads="1"/>
          </p:cNvSpPr>
          <p:nvPr/>
        </p:nvSpPr>
        <p:spPr bwMode="auto">
          <a:xfrm>
            <a:off x="785813" y="765175"/>
            <a:ext cx="71437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Культура, кинематография и средства массовой информации</a:t>
            </a:r>
            <a:endParaRPr lang="ru-RU" dirty="0">
              <a:solidFill>
                <a:srgbClr val="FF0000"/>
              </a:solidFill>
            </a:endParaRPr>
          </a:p>
          <a:p>
            <a:endParaRPr lang="ru-RU" dirty="0"/>
          </a:p>
        </p:txBody>
      </p:sp>
      <p:graphicFrame>
        <p:nvGraphicFramePr>
          <p:cNvPr id="5" name="Диаграмма 4"/>
          <p:cNvGraphicFramePr>
            <a:graphicFrameLocks/>
          </p:cNvGraphicFramePr>
          <p:nvPr/>
        </p:nvGraphicFramePr>
        <p:xfrm>
          <a:off x="0" y="1397000"/>
          <a:ext cx="9251950" cy="4768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Прямоугольник 3"/>
          <p:cNvSpPr>
            <a:spLocks noChangeArrowheads="1"/>
          </p:cNvSpPr>
          <p:nvPr/>
        </p:nvSpPr>
        <p:spPr bwMode="auto">
          <a:xfrm>
            <a:off x="179388" y="44450"/>
            <a:ext cx="8856662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Основные параметры бюджета Митякинского сельского поселения</a:t>
            </a:r>
            <a:r>
              <a:rPr lang="ru-RU" altLang="ru-RU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сельского поселения</a:t>
            </a:r>
            <a:endParaRPr lang="ru-RU" altLang="ru-RU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altLang="ru-RU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на 2014 год и на плановый период 2015 и 2016 годов</a:t>
            </a:r>
            <a:endParaRPr lang="ru-RU" altLang="ru-RU">
              <a:solidFill>
                <a:srgbClr val="0000FF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79388" y="1000125"/>
          <a:ext cx="8772524" cy="28575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92699"/>
                <a:gridCol w="2193275"/>
                <a:gridCol w="2193275"/>
                <a:gridCol w="2193275"/>
              </a:tblGrid>
              <a:tr h="7143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5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Показатель</a:t>
                      </a:r>
                      <a:endParaRPr lang="ru-RU" sz="11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681" marR="61681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5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2014 </a:t>
                      </a:r>
                      <a:r>
                        <a:rPr lang="ru-RU" sz="25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1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681" marR="61681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5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2015 </a:t>
                      </a:r>
                      <a:r>
                        <a:rPr lang="ru-RU" sz="25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1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681" marR="61681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5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2016 </a:t>
                      </a:r>
                      <a:r>
                        <a:rPr lang="ru-RU" sz="25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1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681" marR="61681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7143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5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 </a:t>
                      </a:r>
                      <a:endParaRPr lang="ru-RU" sz="11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681" marR="61681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5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6677,0</a:t>
                      </a:r>
                      <a:endParaRPr lang="ru-RU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681" marR="61681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5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6614,9</a:t>
                      </a:r>
                      <a:endParaRPr lang="ru-RU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681" marR="61681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5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6934,2</a:t>
                      </a:r>
                      <a:endParaRPr lang="ru-RU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681" marR="61681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143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5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lang="ru-RU" sz="11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681" marR="61681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5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6615,3</a:t>
                      </a:r>
                      <a:endParaRPr lang="ru-RU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681" marR="61681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5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6614,9</a:t>
                      </a:r>
                      <a:endParaRPr lang="ru-RU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681" marR="61681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5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6934,2</a:t>
                      </a:r>
                      <a:endParaRPr lang="ru-RU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681" marR="61681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1437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5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lang="ru-RU" sz="11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681" marR="61681" marT="0" marB="0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5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</a:t>
                      </a:r>
                      <a:r>
                        <a:rPr lang="ru-RU" sz="25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</a:t>
                      </a:r>
                      <a:endParaRPr lang="ru-RU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681" marR="61681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5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1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681" marR="61681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5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1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1681" marR="61681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8462" name="Прямоугольник 5"/>
          <p:cNvSpPr>
            <a:spLocks noChangeArrowheads="1"/>
          </p:cNvSpPr>
          <p:nvPr/>
        </p:nvSpPr>
        <p:spPr bwMode="auto">
          <a:xfrm>
            <a:off x="179388" y="4029075"/>
            <a:ext cx="87852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altLang="ru-RU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Основными источниками финансирования дефицита бюджета поселения в 2014 году является изменение остатков на счетах по учёту средств бюджета.</a:t>
            </a:r>
            <a:endParaRPr lang="ru-RU" altLang="ru-RU" sz="110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63" name="Прямоугольник 11"/>
          <p:cNvSpPr>
            <a:spLocks noChangeArrowheads="1"/>
          </p:cNvSpPr>
          <p:nvPr/>
        </p:nvSpPr>
        <p:spPr bwMode="auto">
          <a:xfrm>
            <a:off x="179388" y="5445125"/>
            <a:ext cx="87852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Фактическое исполнение бюджета Митякинского сельского поселения за 1 квартал  2014 года составило по доходам в сумме 1 716,4 тыс. рублей (24,2% от уточнённого плана) и по расходам в сумме 1 102,0 тыс. рублей (15,3 % от уточненного плана).</a:t>
            </a:r>
            <a:endParaRPr lang="ru-RU" altLang="ru-RU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Прямоугольник 5"/>
          <p:cNvSpPr>
            <a:spLocks noChangeArrowheads="1"/>
          </p:cNvSpPr>
          <p:nvPr/>
        </p:nvSpPr>
        <p:spPr bwMode="auto">
          <a:xfrm>
            <a:off x="107950" y="260350"/>
            <a:ext cx="89281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Исполнение бюджета по доходам за </a:t>
            </a:r>
            <a:r>
              <a:rPr lang="ru-RU" alt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alt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квартал 2014 года</a:t>
            </a:r>
            <a:endParaRPr lang="ru-RU" altLang="ru-RU" sz="2400" dirty="0">
              <a:solidFill>
                <a:srgbClr val="FF0000"/>
              </a:solidFill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50825" y="785813"/>
          <a:ext cx="8642350" cy="6488113"/>
        </p:xfrm>
        <a:graphic>
          <a:graphicData uri="http://schemas.openxmlformats.org/drawingml/2006/table">
            <a:tbl>
              <a:tblPr/>
              <a:tblGrid>
                <a:gridCol w="5189538"/>
                <a:gridCol w="1266825"/>
                <a:gridCol w="1150937"/>
                <a:gridCol w="1035050"/>
              </a:tblGrid>
              <a:tr h="711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дохода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Уточненный план на 2014г., тыс.рублей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Фактическое исполнение за 3 квартал., тыс.рублей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исполнения 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30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доходы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2735,5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1391,3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F3F3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50,9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</a:tr>
              <a:tr h="3302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 НА ДОХОДЫ ФИЗИЧЕСКИХ ЛИЦ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1054,7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758,7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71,9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FEF"/>
                    </a:solidFill>
                  </a:tcPr>
                </a:tc>
              </a:tr>
              <a:tr h="3302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НАЛОГ, ВЗИМАЕМЫЙ В СВЯЗИ С УПРОЩЕННОЙ СИСТЕМОЙ НАЛОГООБЛАЖЕНИЯ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102,9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10,8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10,5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</a:tr>
              <a:tr h="3302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ЕДИНЫЙ СЕЛЬСКОХОЗЯЙСТВЕННЫЙ НАЛОГ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57,0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18,3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32,1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</a:tr>
              <a:tr h="3302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 НА ИМУЩЕСТВО ФИЗИЧЕСКИХ ЛИЦ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58,0  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27,6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47,6  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</a:tr>
              <a:tr h="3302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ЗЕМЕЛЬНЫЙ НАЛОГ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1 394,4 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533,3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38,2 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</a:tr>
              <a:tr h="3302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ГОСУДАРСТВЕННАЯ ПОШЛИНА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67,8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42,5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62,7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</a:tr>
              <a:tr h="330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929,7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107,9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11,6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</a:tr>
              <a:tr h="49371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 ОТ ИСПОЛЬЗОВАНИЯ ИМУЩЕСТВА, НАХОДЯЩЕГОСЯ В ГОСУДАРСТВЕННОЙ И МУНИЦИПАЛЬНОЙ СОБСТВЕННОСТИ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133,2  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90,6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68,0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 ОТ ПРОДАЖИ МАТЕРИАЛЬНЫХ И НЕМАТЕРИАЛЬНЫХ АКТИВОВ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779,1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  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 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ШТРАФЫ, САНКЦИИ, ВОЗМЕЩЕНИЕ УЩЕРБА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17,4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17,3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99,4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</a:tr>
              <a:tr h="127986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ПРОЧИЕ НЕНАЛОГОВЫЕ ДОХОДЫ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F3F3F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</a:tr>
              <a:tr h="330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3011,9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2 964,5 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98,4  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Дотации от других бюджетов бюджетной системы Российской Федерации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2544,0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2544,0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  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Субвенции от других бюджетов бюджетной системы Российской Федерации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154,6  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154,6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7DDDE"/>
                    </a:solidFill>
                  </a:tcPr>
                </a:tc>
              </a:tr>
              <a:tr h="3302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Иные межбюджетные трансферты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313,3  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266,1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F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84,9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EFEF"/>
                    </a:solidFill>
                  </a:tcPr>
                </a:tc>
              </a:tr>
              <a:tr h="330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ДОХОДЫ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C8BA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6677,1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C8BA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4463,8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C8BA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F3F3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66,9</a:t>
                      </a:r>
                    </a:p>
                  </a:txBody>
                  <a:tcPr marL="55148" marR="5514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C8BA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Прямоугольник 3"/>
          <p:cNvSpPr>
            <a:spLocks noChangeArrowheads="1"/>
          </p:cNvSpPr>
          <p:nvPr/>
        </p:nvSpPr>
        <p:spPr bwMode="auto">
          <a:xfrm>
            <a:off x="112713" y="260350"/>
            <a:ext cx="89281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alt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Основные направления по доходам за </a:t>
            </a:r>
            <a:r>
              <a:rPr lang="ru-RU" alt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alt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квартал 2014 года</a:t>
            </a:r>
            <a:endParaRPr lang="ru-RU" alt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3"/>
          <p:cNvGraphicFramePr>
            <a:graphicFrameLocks/>
          </p:cNvGraphicFramePr>
          <p:nvPr/>
        </p:nvGraphicFramePr>
        <p:xfrm>
          <a:off x="469900" y="1049338"/>
          <a:ext cx="8585200" cy="5575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Прямоугольник 3"/>
          <p:cNvSpPr>
            <a:spLocks noChangeArrowheads="1"/>
          </p:cNvSpPr>
          <p:nvPr/>
        </p:nvSpPr>
        <p:spPr bwMode="auto">
          <a:xfrm>
            <a:off x="250825" y="352425"/>
            <a:ext cx="8569325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Исполнение бюджета по расходам за </a:t>
            </a:r>
            <a:r>
              <a:rPr lang="ru-RU" alt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alt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квартал 2014 года </a:t>
            </a:r>
            <a:endParaRPr lang="ru-RU" alt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92088" y="857250"/>
          <a:ext cx="8843962" cy="4675824"/>
        </p:xfrm>
        <a:graphic>
          <a:graphicData uri="http://schemas.openxmlformats.org/drawingml/2006/table">
            <a:tbl>
              <a:tblPr/>
              <a:tblGrid>
                <a:gridCol w="5316537"/>
                <a:gridCol w="431800"/>
                <a:gridCol w="358775"/>
                <a:gridCol w="288925"/>
                <a:gridCol w="936625"/>
                <a:gridCol w="935038"/>
                <a:gridCol w="576262"/>
              </a:tblGrid>
              <a:tr h="11398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Вед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Рз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Уточненный план на 2014г., тыс.рублей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Фактическое исполнение за 3 квартал, тыс.рублей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нения 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984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951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4 280,7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2640,4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61,7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</a:tr>
              <a:tr h="34448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Функционирование высшего должностного лица субъекта Российской Федерации и муниципального образования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951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724,7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468,3 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64,6  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62388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Функционирование Правительства Российской Федерации, высших исполнительных органов государственной власти субъектов Российской федерации, местных администраций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951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04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3 363,3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2024,7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60,2  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2984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Другие общегосударственные вопросы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951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192,7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147,5 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76,5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2984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951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154,4  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102,5  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66,4  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</a:tr>
              <a:tr h="2984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Мобилизационная  и вневойсковая подготовка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951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03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154,4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102,5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66,4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3508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951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03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107,5 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41,3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38,4 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</a:tr>
              <a:tr h="40481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Защита населения и территории от последствий чрезвычайных ситуаций природного и техногенного характера, гражданская оборона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951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03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09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107,5  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41,3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38,4  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2984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951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04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251,3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251,3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</a:tr>
              <a:tr h="2984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Дорожное хозяйство (дорожные фонды)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951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04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09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251,3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251,3  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</a:p>
                  </a:txBody>
                  <a:tcPr marL="60720" marR="6072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14313" y="214313"/>
          <a:ext cx="8812212" cy="2849880"/>
        </p:xfrm>
        <a:graphic>
          <a:graphicData uri="http://schemas.openxmlformats.org/drawingml/2006/table">
            <a:tbl>
              <a:tblPr/>
              <a:tblGrid>
                <a:gridCol w="4929187"/>
                <a:gridCol w="571500"/>
                <a:gridCol w="357188"/>
                <a:gridCol w="428625"/>
                <a:gridCol w="1023937"/>
                <a:gridCol w="935038"/>
                <a:gridCol w="566737"/>
              </a:tblGrid>
              <a:tr h="10429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</a:p>
                  </a:txBody>
                  <a:tcPr marL="60723" marR="607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Вед</a:t>
                      </a:r>
                    </a:p>
                  </a:txBody>
                  <a:tcPr marL="60723" marR="607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Рз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3" marR="607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</a:t>
                      </a:r>
                    </a:p>
                  </a:txBody>
                  <a:tcPr marL="60723" marR="607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Уточненный план на 2014г.,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тыс. рублей</a:t>
                      </a:r>
                    </a:p>
                  </a:txBody>
                  <a:tcPr marL="60723" marR="607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Фактическое исполнение за 3 квартал, тыс. рублей</a:t>
                      </a:r>
                    </a:p>
                  </a:txBody>
                  <a:tcPr marL="60723" marR="607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</a:t>
                      </a:r>
                      <a:r>
                        <a:rPr kumimoji="0" lang="ru-R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испол-нения</a:t>
                      </a: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60723" marR="60723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Жилищно-коммунальное хозяйство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951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05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211,5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142,2 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67,2  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Коммунальное  хозяйство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951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05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46,7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39,8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85,2 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Благоустройство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951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05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03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164,8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102,4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62,1 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Культура, кинематография 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1CF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951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08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1610,0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1055,2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65,5  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1CFC6"/>
                    </a:solidFill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Культура 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0BFC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951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08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1610,0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1055,2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65,2  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5EAEB"/>
                    </a:solidFill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C8BA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C8BA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C8BA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C8BA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6615,4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C8BA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4232,9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C8BA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64,0  </a:t>
                      </a:r>
                    </a:p>
                  </a:txBody>
                  <a:tcPr marL="60724" marR="60724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C8BA4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Прямоугольник 5"/>
          <p:cNvSpPr>
            <a:spLocks noChangeArrowheads="1"/>
          </p:cNvSpPr>
          <p:nvPr/>
        </p:nvSpPr>
        <p:spPr bwMode="auto">
          <a:xfrm>
            <a:off x="158750" y="12700"/>
            <a:ext cx="87122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FF0000"/>
                </a:solidFill>
              </a:rPr>
              <a:t>Основные направления по расходам</a:t>
            </a:r>
          </a:p>
          <a:p>
            <a:pPr algn="ctr"/>
            <a:r>
              <a:rPr lang="ru-RU" altLang="ru-RU" sz="2400" b="1" dirty="0">
                <a:solidFill>
                  <a:srgbClr val="FF0000"/>
                </a:solidFill>
              </a:rPr>
              <a:t> за </a:t>
            </a:r>
            <a:r>
              <a:rPr lang="ru-RU" altLang="ru-RU" sz="2400" b="1" dirty="0" smtClean="0">
                <a:solidFill>
                  <a:srgbClr val="FF0000"/>
                </a:solidFill>
              </a:rPr>
              <a:t>3 </a:t>
            </a:r>
            <a:r>
              <a:rPr lang="ru-RU" altLang="ru-RU" sz="2400" b="1" dirty="0">
                <a:solidFill>
                  <a:srgbClr val="FF0000"/>
                </a:solidFill>
              </a:rPr>
              <a:t>квартал 2014 года</a:t>
            </a:r>
            <a:endParaRPr lang="ru-RU" altLang="ru-RU" sz="2400" dirty="0">
              <a:solidFill>
                <a:srgbClr val="FF0000"/>
              </a:solidFill>
            </a:endParaRPr>
          </a:p>
        </p:txBody>
      </p:sp>
      <p:graphicFrame>
        <p:nvGraphicFramePr>
          <p:cNvPr id="4" name="Диаграмма 3"/>
          <p:cNvGraphicFramePr>
            <a:graphicFrameLocks/>
          </p:cNvGraphicFramePr>
          <p:nvPr/>
        </p:nvGraphicFramePr>
        <p:xfrm>
          <a:off x="395288" y="1125538"/>
          <a:ext cx="8569325" cy="4824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Прямоугольник 5"/>
          <p:cNvSpPr>
            <a:spLocks noChangeArrowheads="1"/>
          </p:cNvSpPr>
          <p:nvPr/>
        </p:nvSpPr>
        <p:spPr bwMode="auto">
          <a:xfrm>
            <a:off x="158750" y="25400"/>
            <a:ext cx="87122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 dirty="0">
                <a:solidFill>
                  <a:srgbClr val="0000FF"/>
                </a:solidFill>
              </a:rPr>
              <a:t>Исполнение бюджета поселения за </a:t>
            </a:r>
            <a:r>
              <a:rPr lang="ru-RU" altLang="ru-RU" sz="2400" b="1" dirty="0" smtClean="0">
                <a:solidFill>
                  <a:srgbClr val="0000FF"/>
                </a:solidFill>
              </a:rPr>
              <a:t>3 </a:t>
            </a:r>
            <a:r>
              <a:rPr lang="ru-RU" altLang="ru-RU" sz="2400" b="1" dirty="0">
                <a:solidFill>
                  <a:srgbClr val="0000FF"/>
                </a:solidFill>
              </a:rPr>
              <a:t>квартал 2014 года в разрезе функциональной классификации расходов</a:t>
            </a:r>
            <a:endParaRPr lang="ru-RU" altLang="ru-RU" sz="2400" dirty="0">
              <a:solidFill>
                <a:srgbClr val="0000FF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714500" y="1071563"/>
            <a:ext cx="6002338" cy="1439862"/>
          </a:xfrm>
          <a:prstGeom prst="ellips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b="1" dirty="0">
                <a:solidFill>
                  <a:srgbClr val="FFFF00"/>
                </a:solidFill>
              </a:rPr>
              <a:t>Общегосударственные вопросы</a:t>
            </a:r>
          </a:p>
          <a:p>
            <a:pPr algn="ctr">
              <a:defRPr/>
            </a:pPr>
            <a:r>
              <a:rPr lang="ru-RU" dirty="0">
                <a:solidFill>
                  <a:srgbClr val="FFFF00"/>
                </a:solidFill>
              </a:rPr>
              <a:t>(содержание органа местного самоуправления)</a:t>
            </a:r>
          </a:p>
          <a:p>
            <a:pPr algn="ctr">
              <a:defRPr/>
            </a:pPr>
            <a:r>
              <a:rPr lang="ru-RU" dirty="0" smtClean="0">
                <a:solidFill>
                  <a:srgbClr val="FFFF00"/>
                </a:solidFill>
              </a:rPr>
              <a:t>2640,4 </a:t>
            </a:r>
            <a:r>
              <a:rPr lang="ru-RU" dirty="0">
                <a:solidFill>
                  <a:srgbClr val="FFFF00"/>
                </a:solidFill>
              </a:rPr>
              <a:t>тыс. рублей </a:t>
            </a:r>
            <a:r>
              <a:rPr lang="ru-RU" dirty="0" smtClean="0">
                <a:solidFill>
                  <a:srgbClr val="FFFF00"/>
                </a:solidFill>
              </a:rPr>
              <a:t>(61,7%)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142875" y="2538413"/>
            <a:ext cx="3044825" cy="1543050"/>
          </a:xfrm>
          <a:prstGeom prst="flowChartAlternateProcess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rgbClr val="7030A0"/>
                </a:solidFill>
              </a:rPr>
              <a:t>Функционирование высшего должностного лица субъекта Российской Федерации и муниципального образования</a:t>
            </a:r>
          </a:p>
          <a:p>
            <a:pPr algn="ctr">
              <a:defRPr/>
            </a:pPr>
            <a:r>
              <a:rPr lang="ru-RU" sz="1400" dirty="0" smtClean="0">
                <a:solidFill>
                  <a:srgbClr val="7030A0"/>
                </a:solidFill>
              </a:rPr>
              <a:t>468,3 </a:t>
            </a:r>
            <a:r>
              <a:rPr lang="ru-RU" sz="1400" dirty="0">
                <a:solidFill>
                  <a:srgbClr val="7030A0"/>
                </a:solidFill>
              </a:rPr>
              <a:t>тыс. рублей </a:t>
            </a:r>
            <a:r>
              <a:rPr lang="ru-RU" sz="1400" dirty="0" smtClean="0">
                <a:solidFill>
                  <a:srgbClr val="7030A0"/>
                </a:solidFill>
              </a:rPr>
              <a:t>(64,6%)</a:t>
            </a:r>
            <a:endParaRPr lang="ru-RU" sz="1400" dirty="0">
              <a:solidFill>
                <a:srgbClr val="7030A0"/>
              </a:solidFill>
            </a:endParaRP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3348038" y="2790825"/>
            <a:ext cx="2663825" cy="2201863"/>
          </a:xfrm>
          <a:prstGeom prst="flowChartAlternateProcess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rgbClr val="7030A0"/>
                </a:solidFill>
              </a:rPr>
              <a:t>Функционирование Правительства Российской Федерации, высших исполнительных органов государственной власти субъектов Российской федерации, местных администраций</a:t>
            </a:r>
          </a:p>
          <a:p>
            <a:pPr algn="ctr">
              <a:defRPr/>
            </a:pPr>
            <a:r>
              <a:rPr lang="ru-RU" sz="1400" dirty="0" smtClean="0">
                <a:solidFill>
                  <a:srgbClr val="7030A0"/>
                </a:solidFill>
              </a:rPr>
              <a:t>2024,7 </a:t>
            </a:r>
            <a:r>
              <a:rPr lang="ru-RU" sz="1400" dirty="0">
                <a:solidFill>
                  <a:srgbClr val="7030A0"/>
                </a:solidFill>
              </a:rPr>
              <a:t>тыс. рублей </a:t>
            </a:r>
            <a:r>
              <a:rPr lang="ru-RU" sz="1400" dirty="0" smtClean="0">
                <a:solidFill>
                  <a:srgbClr val="7030A0"/>
                </a:solidFill>
              </a:rPr>
              <a:t>(60,2%)</a:t>
            </a:r>
            <a:endParaRPr lang="ru-RU" sz="1400" dirty="0">
              <a:solidFill>
                <a:srgbClr val="7030A0"/>
              </a:solidFill>
            </a:endParaRPr>
          </a:p>
        </p:txBody>
      </p:sp>
      <p:sp>
        <p:nvSpPr>
          <p:cNvPr id="9" name="Блок-схема: альтернативный процесс 8"/>
          <p:cNvSpPr/>
          <p:nvPr/>
        </p:nvSpPr>
        <p:spPr>
          <a:xfrm>
            <a:off x="6156325" y="2565400"/>
            <a:ext cx="2879725" cy="971550"/>
          </a:xfrm>
          <a:prstGeom prst="flowChartAlternateProcess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rgbClr val="7030A0"/>
                </a:solidFill>
              </a:rPr>
              <a:t>Другие общегосударственные вопросы</a:t>
            </a:r>
          </a:p>
          <a:p>
            <a:pPr algn="ctr">
              <a:defRPr/>
            </a:pPr>
            <a:r>
              <a:rPr lang="ru-RU" sz="1400" dirty="0" smtClean="0">
                <a:solidFill>
                  <a:srgbClr val="7030A0"/>
                </a:solidFill>
              </a:rPr>
              <a:t>147,5 </a:t>
            </a:r>
            <a:r>
              <a:rPr lang="ru-RU" sz="1400" dirty="0">
                <a:solidFill>
                  <a:srgbClr val="7030A0"/>
                </a:solidFill>
              </a:rPr>
              <a:t>тыс. рублей </a:t>
            </a:r>
            <a:r>
              <a:rPr lang="ru-RU" sz="1400" dirty="0" smtClean="0">
                <a:solidFill>
                  <a:srgbClr val="7030A0"/>
                </a:solidFill>
              </a:rPr>
              <a:t>(76,5%)</a:t>
            </a:r>
            <a:endParaRPr lang="ru-RU" sz="1400" dirty="0">
              <a:solidFill>
                <a:srgbClr val="7030A0"/>
              </a:solidFill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>
            <a:off x="517525" y="4508500"/>
            <a:ext cx="2663825" cy="969963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/>
              <a:t>Глава муниципального образования</a:t>
            </a:r>
          </a:p>
          <a:p>
            <a:pPr algn="ctr">
              <a:defRPr/>
            </a:pPr>
            <a:r>
              <a:rPr lang="ru-RU" sz="1400" dirty="0" smtClean="0"/>
              <a:t>468,3 </a:t>
            </a:r>
            <a:r>
              <a:rPr lang="ru-RU" sz="1400" dirty="0"/>
              <a:t>тыс. рублей </a:t>
            </a:r>
            <a:r>
              <a:rPr lang="ru-RU" sz="1400" dirty="0" smtClean="0"/>
              <a:t>(64,6%) </a:t>
            </a:r>
            <a:endParaRPr lang="ru-RU" sz="1400" dirty="0"/>
          </a:p>
        </p:txBody>
      </p:sp>
      <p:sp>
        <p:nvSpPr>
          <p:cNvPr id="12" name="Блок-схема: процесс 11"/>
          <p:cNvSpPr/>
          <p:nvPr/>
        </p:nvSpPr>
        <p:spPr>
          <a:xfrm>
            <a:off x="3492500" y="5546725"/>
            <a:ext cx="2374900" cy="1122363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/>
              <a:t>Центральный аппарат </a:t>
            </a:r>
          </a:p>
          <a:p>
            <a:pPr algn="ctr">
              <a:defRPr/>
            </a:pPr>
            <a:r>
              <a:rPr lang="ru-RU" sz="1400" dirty="0" smtClean="0"/>
              <a:t>2024,7 </a:t>
            </a:r>
            <a:r>
              <a:rPr lang="ru-RU" sz="1400" dirty="0"/>
              <a:t>тыс. рублей </a:t>
            </a:r>
            <a:r>
              <a:rPr lang="ru-RU" sz="1400" dirty="0" smtClean="0"/>
              <a:t>(60,2%)</a:t>
            </a:r>
            <a:endParaRPr lang="ru-RU" sz="1400" dirty="0"/>
          </a:p>
        </p:txBody>
      </p:sp>
      <p:sp>
        <p:nvSpPr>
          <p:cNvPr id="13" name="Блок-схема: процесс 12"/>
          <p:cNvSpPr/>
          <p:nvPr/>
        </p:nvSpPr>
        <p:spPr>
          <a:xfrm>
            <a:off x="6300788" y="4797425"/>
            <a:ext cx="2519362" cy="147955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dirty="0"/>
              <a:t>Реализация направления расходов в рамках муниципальной программы «Информационное общество»</a:t>
            </a:r>
          </a:p>
          <a:p>
            <a:pPr algn="ctr">
              <a:defRPr/>
            </a:pPr>
            <a:r>
              <a:rPr lang="ru-RU" sz="1400" dirty="0" smtClean="0"/>
              <a:t>147,5 </a:t>
            </a:r>
            <a:r>
              <a:rPr lang="ru-RU" sz="1400" dirty="0"/>
              <a:t>тыс. рублей </a:t>
            </a:r>
            <a:r>
              <a:rPr lang="ru-RU" sz="1400" dirty="0" smtClean="0"/>
              <a:t>(76,5%)</a:t>
            </a:r>
            <a:endParaRPr lang="ru-RU" sz="1400" dirty="0"/>
          </a:p>
        </p:txBody>
      </p:sp>
      <p:cxnSp>
        <p:nvCxnSpPr>
          <p:cNvPr id="7" name="Прямая со стрелкой 6"/>
          <p:cNvCxnSpPr>
            <a:stCxn id="4" idx="3"/>
            <a:endCxn id="5" idx="0"/>
          </p:cNvCxnSpPr>
          <p:nvPr/>
        </p:nvCxnSpPr>
        <p:spPr>
          <a:xfrm rot="5400000">
            <a:off x="2010569" y="1955007"/>
            <a:ext cx="238125" cy="928687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4" idx="4"/>
            <a:endCxn id="8" idx="0"/>
          </p:cNvCxnSpPr>
          <p:nvPr/>
        </p:nvCxnSpPr>
        <p:spPr>
          <a:xfrm rot="5400000">
            <a:off x="4557713" y="2633662"/>
            <a:ext cx="279400" cy="34925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4" idx="5"/>
            <a:endCxn id="9" idx="0"/>
          </p:cNvCxnSpPr>
          <p:nvPr/>
        </p:nvCxnSpPr>
        <p:spPr>
          <a:xfrm>
            <a:off x="6837363" y="2300288"/>
            <a:ext cx="758825" cy="265112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323850" y="4941888"/>
            <a:ext cx="193675" cy="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>
            <a:stCxn id="8" idx="2"/>
            <a:endCxn id="12" idx="0"/>
          </p:cNvCxnSpPr>
          <p:nvPr/>
        </p:nvCxnSpPr>
        <p:spPr>
          <a:xfrm>
            <a:off x="4679950" y="4992688"/>
            <a:ext cx="0" cy="554037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09" name="Соединительная линия уступом 17408"/>
          <p:cNvCxnSpPr/>
          <p:nvPr/>
        </p:nvCxnSpPr>
        <p:spPr>
          <a:xfrm>
            <a:off x="7740650" y="3573463"/>
            <a:ext cx="7938" cy="1223962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323850" y="4149725"/>
            <a:ext cx="0" cy="792163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4036</TotalTime>
  <Words>1417</Words>
  <Application>Microsoft Office PowerPoint</Application>
  <PresentationFormat>Экран (4:3)</PresentationFormat>
  <Paragraphs>327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М.О. Косоротова</dc:creator>
  <cp:lastModifiedBy>User</cp:lastModifiedBy>
  <cp:revision>306</cp:revision>
  <cp:lastPrinted>1601-01-01T00:00:00Z</cp:lastPrinted>
  <dcterms:created xsi:type="dcterms:W3CDTF">2013-09-04T09:03:10Z</dcterms:created>
  <dcterms:modified xsi:type="dcterms:W3CDTF">2014-10-23T07:44:14Z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4</vt:i4>
  </property>
</Properties>
</file>